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slideLayouts/slideLayout25.xml" ContentType="application/vnd.openxmlformats-officedocument.presentationml.slideLayout+xml"/>
  <Override PartName="/ppt/theme/theme25.xml" ContentType="application/vnd.openxmlformats-officedocument.theme+xml"/>
  <Override PartName="/ppt/theme/theme26.xml" ContentType="application/vnd.openxmlformats-officedocument.theme+xml"/>
  <Override PartName="/ppt/theme/theme2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  <p:sldMasterId id="2147483702" r:id="rId2"/>
    <p:sldMasterId id="2147483704" r:id="rId3"/>
    <p:sldMasterId id="2147483706" r:id="rId4"/>
    <p:sldMasterId id="2147483708" r:id="rId5"/>
    <p:sldMasterId id="2147483710" r:id="rId6"/>
    <p:sldMasterId id="2147483712" r:id="rId7"/>
    <p:sldMasterId id="2147483748" r:id="rId8"/>
    <p:sldMasterId id="2147483714" r:id="rId9"/>
    <p:sldMasterId id="2147483716" r:id="rId10"/>
    <p:sldMasterId id="2147483718" r:id="rId11"/>
    <p:sldMasterId id="2147483720" r:id="rId12"/>
    <p:sldMasterId id="2147483722" r:id="rId13"/>
    <p:sldMasterId id="2147483724" r:id="rId14"/>
    <p:sldMasterId id="2147483726" r:id="rId15"/>
    <p:sldMasterId id="2147483728" r:id="rId16"/>
    <p:sldMasterId id="2147483730" r:id="rId17"/>
    <p:sldMasterId id="2147483750" r:id="rId18"/>
    <p:sldMasterId id="2147483732" r:id="rId19"/>
    <p:sldMasterId id="2147483734" r:id="rId20"/>
    <p:sldMasterId id="2147483736" r:id="rId21"/>
    <p:sldMasterId id="2147483742" r:id="rId22"/>
    <p:sldMasterId id="2147483740" r:id="rId23"/>
    <p:sldMasterId id="2147483744" r:id="rId24"/>
    <p:sldMasterId id="2147483752" r:id="rId25"/>
  </p:sldMasterIdLst>
  <p:notesMasterIdLst>
    <p:notesMasterId r:id="rId44"/>
  </p:notesMasterIdLst>
  <p:handoutMasterIdLst>
    <p:handoutMasterId r:id="rId45"/>
  </p:handoutMasterIdLst>
  <p:sldIdLst>
    <p:sldId id="287" r:id="rId26"/>
    <p:sldId id="259" r:id="rId27"/>
    <p:sldId id="281" r:id="rId28"/>
    <p:sldId id="271" r:id="rId29"/>
    <p:sldId id="284" r:id="rId30"/>
    <p:sldId id="273" r:id="rId31"/>
    <p:sldId id="274" r:id="rId32"/>
    <p:sldId id="275" r:id="rId33"/>
    <p:sldId id="277" r:id="rId34"/>
    <p:sldId id="278" r:id="rId35"/>
    <p:sldId id="285" r:id="rId36"/>
    <p:sldId id="282" r:id="rId37"/>
    <p:sldId id="264" r:id="rId38"/>
    <p:sldId id="265" r:id="rId39"/>
    <p:sldId id="268" r:id="rId40"/>
    <p:sldId id="279" r:id="rId41"/>
    <p:sldId id="269" r:id="rId42"/>
    <p:sldId id="270" r:id="rId43"/>
  </p:sldIdLst>
  <p:sldSz cx="9144000" cy="6858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EBD"/>
    <a:srgbClr val="FFE5E5"/>
    <a:srgbClr val="FFA2A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>
      <p:cViewPr varScale="1">
        <p:scale>
          <a:sx n="88" d="100"/>
          <a:sy n="88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282" y="7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1.xml"/><Relationship Id="rId39" Type="http://schemas.openxmlformats.org/officeDocument/2006/relationships/slide" Target="slides/slide14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9.xml"/><Relationship Id="rId42" Type="http://schemas.openxmlformats.org/officeDocument/2006/relationships/slide" Target="slides/slide17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4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7.xml"/><Relationship Id="rId37" Type="http://schemas.openxmlformats.org/officeDocument/2006/relationships/slide" Target="slides/slide12.xml"/><Relationship Id="rId40" Type="http://schemas.openxmlformats.org/officeDocument/2006/relationships/slide" Target="slides/slide15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3.xml"/><Relationship Id="rId36" Type="http://schemas.openxmlformats.org/officeDocument/2006/relationships/slide" Target="slides/slide11.xml"/><Relationship Id="rId4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6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2.xml"/><Relationship Id="rId30" Type="http://schemas.openxmlformats.org/officeDocument/2006/relationships/slide" Target="slides/slide5.xml"/><Relationship Id="rId35" Type="http://schemas.openxmlformats.org/officeDocument/2006/relationships/slide" Target="slides/slide10.xml"/><Relationship Id="rId43" Type="http://schemas.openxmlformats.org/officeDocument/2006/relationships/slide" Target="slides/slide18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8.xml"/><Relationship Id="rId38" Type="http://schemas.openxmlformats.org/officeDocument/2006/relationships/slide" Target="slides/slide13.xml"/><Relationship Id="rId46" Type="http://schemas.openxmlformats.org/officeDocument/2006/relationships/presProps" Target="presProps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61B4A-0CFE-46E6-B8FF-A690BD8F0334}" type="datetimeFigureOut">
              <a:rPr lang="ko-KR" altLang="en-US" smtClean="0"/>
              <a:pPr/>
              <a:t>2024-04-05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41674-5D7E-4B85-BD17-D3CA491072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6888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E4E6A-4358-4382-896D-755381A7A9EE}" type="datetimeFigureOut">
              <a:rPr lang="ko-KR" altLang="en-US" smtClean="0"/>
              <a:pPr/>
              <a:t>2024-04-05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7408B-0252-4B4F-AA4F-B5D34DABE5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592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266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7578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5552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5157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96094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822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769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7481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 userDrawn="1"/>
        </p:nvSpPr>
        <p:spPr>
          <a:xfrm>
            <a:off x="395536" y="2115604"/>
            <a:ext cx="8352928" cy="44644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 userDrawn="1"/>
        </p:nvSpPr>
        <p:spPr>
          <a:xfrm>
            <a:off x="1979712" y="622429"/>
            <a:ext cx="656782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2024</a:t>
            </a:r>
            <a:r>
              <a:rPr lang="ko-KR" altLang="en-US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년도 </a:t>
            </a:r>
            <a:r>
              <a:rPr lang="en-US" altLang="ko-KR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‘</a:t>
            </a:r>
            <a:r>
              <a:rPr lang="ko-KR" altLang="en-US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안전여행상품</a:t>
            </a:r>
            <a:r>
              <a:rPr lang="en-US" altLang="ko-KR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’</a:t>
            </a:r>
            <a:r>
              <a:rPr lang="ko-KR" altLang="en-US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접수</a:t>
            </a:r>
            <a:endParaRPr lang="en-US" altLang="ko-KR" sz="3600" b="1" u="sng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95536" y="1626234"/>
            <a:ext cx="2217274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o-KR" alt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★</a:t>
            </a:r>
            <a:r>
              <a:rPr lang="en-US" altLang="ko-K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ko-KR" alt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접수 유의사항</a:t>
            </a:r>
            <a:endParaRPr lang="ko-KR" altLang="en-US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05048" y="5086925"/>
            <a:ext cx="804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업체별 </a:t>
            </a: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 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상품까지 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제출 가능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하며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발표자료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(PPT)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업체별 </a:t>
            </a:r>
            <a:r>
              <a:rPr lang="ko-KR" altLang="en-US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조직안전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관리</a:t>
            </a:r>
            <a:r>
              <a:rPr lang="ko-KR" altLang="en-US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상품별 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상품안전관리 각 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부씩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제출되어야 합니다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505048" y="4368586"/>
            <a:ext cx="7981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평가에서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점 기준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점을 넘지 못하면 향후 접수불가 등의 불이익이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있을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 있으므로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미완성 상품은 제출하시면 안됩니다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505048" y="3648506"/>
            <a:ext cx="8073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발표자료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사진 일체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업체명이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확인되는 경우 노출 횟수마다 매우</a:t>
            </a:r>
            <a:endParaRPr lang="en-US" altLang="ko-K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큰 감점을 받게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됩니다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" name="그림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64981"/>
            <a:ext cx="1123625" cy="1119803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505048" y="2221192"/>
            <a:ext cx="7739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애니메이션 기능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나타내기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날아오기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회전 등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사용하지 말아주세요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505049" y="5767372"/>
            <a:ext cx="8171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상품안전관리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PPT</a:t>
            </a:r>
            <a:r>
              <a:rPr lang="ko-KR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제목은 </a:t>
            </a:r>
            <a:r>
              <a:rPr lang="ko-KR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특수기호를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제외한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상품명으로 제출 바랍니다</a:t>
            </a: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827584" y="6127412"/>
            <a:ext cx="69942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 smtClean="0"/>
              <a:t>예시</a:t>
            </a:r>
            <a:r>
              <a:rPr lang="en-US" altLang="ko-KR" sz="1050" b="1" dirty="0" smtClean="0"/>
              <a:t>&gt; 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KTX-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환상의 섬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! 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홍도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/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흑산도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&amp;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해상케이블카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(2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박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3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일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)</a:t>
            </a:r>
            <a:r>
              <a:rPr lang="en-US" altLang="ko-KR" sz="1050" b="1" dirty="0" smtClean="0"/>
              <a:t> </a:t>
            </a:r>
            <a:r>
              <a:rPr lang="ko-KR" altLang="en-US" sz="1050" b="1" dirty="0" smtClean="0"/>
              <a:t>→ 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KTX 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환상의 섬 홍도 흑산도 해상케이블카 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2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박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3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일</a:t>
            </a:r>
            <a:endParaRPr lang="ko-KR" altLang="en-US" sz="1050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05048" y="2701146"/>
            <a:ext cx="80361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로 표시된 제목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고정서식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심사를 위한 서식이므로 변경 또는</a:t>
            </a:r>
            <a:endParaRPr lang="en-US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삭제 하면 안되며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일정표를 제외한 모든 항목은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페이지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슬라이드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넘지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않도록 작성해주세요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089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교통수단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교통수단에 관한 안전점검 현황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실시 또는 확인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행사 진행과정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행사 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중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에서의 교통수단 안전관리 작성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점검 현황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차량</a:t>
            </a:r>
            <a:r>
              <a:rPr lang="en-US" altLang="ko-KR" sz="1000" dirty="0" smtClean="0"/>
              <a:t>&amp;</a:t>
            </a:r>
            <a:r>
              <a:rPr lang="ko-KR" altLang="en-US" sz="1000" dirty="0" smtClean="0"/>
              <a:t>선박의 연식 및 상태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구호장비 현황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기사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선장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의 자격 및 운영방법 등을 작성</a:t>
            </a:r>
            <a:r>
              <a:rPr lang="en-US" altLang="ko-KR" sz="1000" b="1" dirty="0" smtClean="0"/>
              <a:t> </a:t>
            </a:r>
            <a:r>
              <a:rPr lang="en-US" altLang="ko-KR" sz="800" b="1" spc="-150" dirty="0" smtClean="0"/>
              <a:t>*</a:t>
            </a:r>
            <a:r>
              <a:rPr lang="ko-KR" altLang="en-US" sz="800" b="1" spc="-150" dirty="0" smtClean="0"/>
              <a:t> 선택관광 및 대중교통</a:t>
            </a:r>
            <a:r>
              <a:rPr lang="en-US" altLang="ko-KR" sz="800" b="1" spc="-150" dirty="0" smtClean="0"/>
              <a:t>,</a:t>
            </a:r>
            <a:r>
              <a:rPr lang="ko-KR" altLang="en-US" sz="800" b="1" spc="-150" dirty="0" smtClean="0"/>
              <a:t> 열차 등 여행사가 확인</a:t>
            </a:r>
            <a:r>
              <a:rPr lang="en-US" altLang="ko-KR" sz="800" b="1" spc="-150" dirty="0" smtClean="0"/>
              <a:t>(</a:t>
            </a:r>
            <a:r>
              <a:rPr lang="ko-KR" altLang="en-US" sz="800" b="1" spc="-150" dirty="0" smtClean="0"/>
              <a:t>제어</a:t>
            </a:r>
            <a:r>
              <a:rPr lang="en-US" altLang="ko-KR" sz="800" b="1" spc="-150" dirty="0" smtClean="0"/>
              <a:t>)</a:t>
            </a:r>
            <a:r>
              <a:rPr lang="ko-KR" altLang="en-US" sz="800" b="1" spc="-150" dirty="0" smtClean="0"/>
              <a:t>할 수 없는 수단 제외</a:t>
            </a:r>
            <a:endParaRPr lang="ko-KR" altLang="en-US" sz="800" spc="-15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숙박시설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숙박시설에 관한 안전점검 현황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실시 또는 확인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행사 진행과정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행사 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중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에서의 숙박시설 안전관리 작성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점검 실시 현황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숙박시설의 상태 및 확인 방법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안전시설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물품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구비 현황 등을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음식점 및 식사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음식점 및 식사에 관한 안전예방 및 관리방안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음식점의 인원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식자재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시설물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식기구</a:t>
            </a:r>
            <a:r>
              <a:rPr lang="ko-KR" altLang="en-US" sz="1000" dirty="0" smtClean="0"/>
              <a:t> 관리와 점검 등을 작성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자유식이 포함된 경우 </a:t>
            </a:r>
            <a:r>
              <a:rPr lang="ko-KR" altLang="en-US" sz="1000" dirty="0" err="1" smtClean="0"/>
              <a:t>자유식</a:t>
            </a:r>
            <a:r>
              <a:rPr lang="ko-KR" altLang="en-US" sz="1000" dirty="0" smtClean="0"/>
              <a:t> 관련 운영방안도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3779"/>
            <a:ext cx="914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선택관광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선택관광 일정에 위험요소가 있습니까</a:t>
            </a:r>
            <a:r>
              <a:rPr lang="en-US" altLang="ko-KR" sz="1000" dirty="0" smtClean="0"/>
              <a:t>? </a:t>
            </a:r>
            <a:r>
              <a:rPr lang="ko-KR" altLang="en-US" sz="1000" dirty="0" smtClean="0"/>
              <a:t>만일 위험요소가 있다면 해당내용과 사전예방 및 대책방안을 작성</a:t>
            </a:r>
            <a:endParaRPr lang="ko-KR" altLang="en-US" sz="1000" dirty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spc="-150" dirty="0" smtClean="0"/>
              <a:t>선택관광 일정에 위험요소가 없다면 </a:t>
            </a:r>
            <a:r>
              <a:rPr lang="en-US" altLang="ko-KR" sz="1000" spc="-150" dirty="0" smtClean="0"/>
              <a:t>‘</a:t>
            </a:r>
            <a:r>
              <a:rPr lang="ko-KR" altLang="en-US" sz="1000" spc="-150" dirty="0" smtClean="0"/>
              <a:t>위험 선택관광 없음</a:t>
            </a:r>
            <a:r>
              <a:rPr lang="en-US" altLang="ko-KR" sz="1000" spc="-150" dirty="0" smtClean="0"/>
              <a:t>’</a:t>
            </a:r>
            <a:r>
              <a:rPr lang="ko-KR" altLang="en-US" sz="1000" spc="-150" dirty="0" smtClean="0"/>
              <a:t>으로 표기해도 되나 평가과정에 심사위원이 위험 선택관광이 있는 것으로 판단하는 경우 고득점을 받기 어려움</a:t>
            </a:r>
            <a:endParaRPr lang="en-US" altLang="ko-KR" sz="1000" spc="-15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사건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사고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 운영 상 발생할 수 있는 사건</a:t>
            </a:r>
            <a:r>
              <a:rPr lang="en-US" altLang="ko-KR" sz="1000" dirty="0" smtClean="0"/>
              <a:t>·</a:t>
            </a:r>
            <a:r>
              <a:rPr lang="ko-KR" altLang="en-US" sz="1000" dirty="0" smtClean="0"/>
              <a:t>사고에 관하여 적시하고 그에 따른 사전예방 및 대응방안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상황대처능력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</a:t>
            </a:r>
            <a:endParaRPr lang="ko-KR" altLang="en-US" sz="100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-5630" y="22043"/>
            <a:ext cx="9149630" cy="584775"/>
          </a:xfrm>
          <a:prstGeom prst="rect">
            <a:avLst/>
          </a:prstGeom>
          <a:gradFill>
            <a:gsLst>
              <a:gs pos="0">
                <a:srgbClr val="FFA2A1"/>
              </a:gs>
              <a:gs pos="35000">
                <a:srgbClr val="FFBEBD"/>
              </a:gs>
              <a:gs pos="100000">
                <a:srgbClr val="FFE5E5"/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유의사항 및 준비물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여행상품에서 인지한 위험요소에 관하여 여행소비자에게 제공하는 내용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유의사항 및 준비물 등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</a:t>
            </a:r>
            <a:endParaRPr lang="ko-KR" altLang="en-US" sz="100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584775"/>
          </a:xfrm>
          <a:prstGeom prst="rect">
            <a:avLst/>
          </a:prstGeom>
          <a:gradFill>
            <a:gsLst>
              <a:gs pos="0">
                <a:srgbClr val="FFA2A1"/>
              </a:gs>
              <a:gs pos="35000">
                <a:srgbClr val="FFBEBD"/>
              </a:gs>
              <a:gs pos="100000">
                <a:srgbClr val="FFE5E5"/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비상연락망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spc="-150" dirty="0" smtClean="0"/>
              <a:t>여행소비자가 해당 여행일정에서 문제가 발생하거나 안전사건 </a:t>
            </a:r>
            <a:r>
              <a:rPr lang="en-US" altLang="ko-KR" sz="1000" spc="-150" dirty="0" smtClean="0"/>
              <a:t>&amp;</a:t>
            </a:r>
            <a:r>
              <a:rPr lang="ko-KR" altLang="en-US" sz="1000" spc="-150" dirty="0" smtClean="0"/>
              <a:t>사고가 발생한 경우 연락할 수 있는 회사연락망 및 외부기관</a:t>
            </a:r>
            <a:r>
              <a:rPr lang="en-US" altLang="ko-KR" sz="1000" spc="-150" dirty="0" smtClean="0"/>
              <a:t>(</a:t>
            </a:r>
            <a:r>
              <a:rPr lang="ko-KR" altLang="en-US" sz="1000" spc="-150" dirty="0" smtClean="0"/>
              <a:t>숙박 등 행사기관 포함</a:t>
            </a:r>
            <a:r>
              <a:rPr lang="en-US" altLang="ko-KR" sz="1000" spc="-150" dirty="0" smtClean="0"/>
              <a:t>)</a:t>
            </a:r>
            <a:r>
              <a:rPr lang="ko-KR" altLang="en-US" sz="1000" spc="-150" dirty="0" smtClean="0"/>
              <a:t>의</a:t>
            </a:r>
            <a:r>
              <a:rPr lang="en-US" altLang="ko-KR" sz="1000" spc="-150" dirty="0" smtClean="0"/>
              <a:t> </a:t>
            </a:r>
            <a:r>
              <a:rPr lang="ko-KR" altLang="en-US" sz="1000" spc="-150" dirty="0" smtClean="0"/>
              <a:t>연락체계를 작성</a:t>
            </a:r>
            <a:endParaRPr lang="ko-KR" altLang="en-US" sz="1000" spc="-15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3778"/>
            <a:ext cx="91440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 독창성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</a:t>
            </a:r>
            <a:r>
              <a:rPr lang="ko-KR" altLang="en-US" sz="1000" dirty="0" err="1" smtClean="0"/>
              <a:t>기획과정</a:t>
            </a:r>
            <a:r>
              <a:rPr lang="ko-KR" altLang="en-US" sz="1000" dirty="0" smtClean="0"/>
              <a:t> 및 타 상품  대비 차별성에 관하여 작성</a:t>
            </a:r>
            <a:endParaRPr lang="ko-KR" altLang="en-US" sz="1000" dirty="0"/>
          </a:p>
          <a:p>
            <a:r>
              <a:rPr lang="en-US" altLang="ko-KR" sz="1000" dirty="0" smtClean="0"/>
              <a:t>   </a:t>
            </a:r>
            <a:r>
              <a:rPr lang="en-US" altLang="ko-KR" sz="1000" dirty="0"/>
              <a:t>- </a:t>
            </a:r>
            <a:r>
              <a:rPr lang="ko-KR" altLang="en-US" sz="1000" dirty="0" smtClean="0"/>
              <a:t>신규 지역 또는 인프라 활용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품질개선 및 새로운 아이디어 적용 등 해당상품에 적용된 기획과정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54" y="24492"/>
            <a:ext cx="9142545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교육요소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및 </a:t>
            </a:r>
            <a:r>
              <a:rPr lang="ko-KR" alt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문화활용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여행상품에 교육적 요소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역사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스토리텔링</a:t>
            </a:r>
            <a:r>
              <a:rPr lang="ko-KR" altLang="en-US" sz="1000" dirty="0" smtClean="0"/>
              <a:t> 등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또는 </a:t>
            </a:r>
            <a:r>
              <a:rPr lang="ko-KR" altLang="en-US" sz="1000" dirty="0" err="1" smtClean="0"/>
              <a:t>공식축제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문화예술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공연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어울림 마당 등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등을 활용하였다면 작성</a:t>
            </a:r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만일 없다면 </a:t>
            </a:r>
            <a:r>
              <a:rPr lang="en-US" altLang="ko-KR" sz="1000" dirty="0" smtClean="0"/>
              <a:t>‘</a:t>
            </a:r>
            <a:r>
              <a:rPr lang="ko-KR" altLang="en-US" sz="1000" dirty="0" smtClean="0"/>
              <a:t>교육</a:t>
            </a:r>
            <a:r>
              <a:rPr lang="en-US" altLang="ko-KR" sz="1000" dirty="0" smtClean="0"/>
              <a:t>&amp;</a:t>
            </a:r>
            <a:r>
              <a:rPr lang="ko-KR" altLang="en-US" sz="1000" dirty="0" smtClean="0"/>
              <a:t>문화 요소 없음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이라고 표기해도 되나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가급적 연관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특정 기간이나 계절에 체험 기회를 부여하거나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자유시간을 활용하여 이용토록 하</a:t>
            </a:r>
            <a:endParaRPr lang="en-US" altLang="ko-KR" sz="1000" dirty="0" smtClean="0"/>
          </a:p>
          <a:p>
            <a:r>
              <a:rPr lang="en-US" altLang="ko-KR" sz="1000" dirty="0" smtClean="0"/>
              <a:t>    </a:t>
            </a:r>
            <a:r>
              <a:rPr lang="ko-KR" altLang="en-US" sz="1000" dirty="0" smtClean="0"/>
              <a:t> 는 등의 방법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지어 서술하면 점수 획득에 도움이 됨 </a:t>
            </a:r>
            <a:r>
              <a:rPr lang="en-US" altLang="ko-KR" sz="1000" dirty="0" smtClean="0"/>
              <a:t>/ - </a:t>
            </a:r>
            <a:r>
              <a:rPr lang="ko-KR" altLang="en-US" sz="1000" dirty="0" err="1" smtClean="0"/>
              <a:t>자유서식</a:t>
            </a:r>
            <a:r>
              <a:rPr lang="en-US" altLang="ko-KR" sz="1000" dirty="0" smtClean="0"/>
              <a:t>, PPT1</a:t>
            </a:r>
            <a:r>
              <a:rPr lang="ko-KR" altLang="en-US" sz="1000" dirty="0" smtClean="0"/>
              <a:t>페이지 이내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그림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사진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사용 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74035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여행일정 적합성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기본적인 주제와 컨셉에 따라 여행소비자를 위해 볼거리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먹을거리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즐길거리</a:t>
            </a:r>
            <a:r>
              <a:rPr lang="en-US" altLang="ko-KR" sz="1000" dirty="0" smtClean="0"/>
              <a:t> </a:t>
            </a:r>
            <a:r>
              <a:rPr lang="ko-KR" altLang="en-US" sz="1000" dirty="0" smtClean="0"/>
              <a:t>등을 제공하거나 자유시간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이동시간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소요시간 등을 적정하게 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  </a:t>
            </a:r>
            <a:r>
              <a:rPr lang="ko-KR" altLang="en-US" sz="1000" dirty="0" smtClean="0"/>
              <a:t>반영하여 소비자 만족도를 높이는지 등을 구체적으로 작성</a:t>
            </a:r>
            <a:endParaRPr lang="en-US" altLang="ko-KR" sz="100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일정이 상품의 기획 의도 및 목적에 부합하는지에 대해 작성 </a:t>
            </a:r>
            <a:r>
              <a:rPr lang="en-US" altLang="ko-KR" sz="1000" dirty="0" smtClean="0"/>
              <a:t>/ -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PPT1</a:t>
            </a:r>
            <a:r>
              <a:rPr lang="ko-KR" altLang="en-US" sz="1000" dirty="0" smtClean="0"/>
              <a:t>페이지 이내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그림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사진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사용 가능</a:t>
            </a:r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46844" y="366772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접수상품명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246844" y="3604858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테마구분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246844" y="1322148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1945712" y="1717358"/>
            <a:ext cx="71982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17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개시도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서울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세종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광주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대구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대전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부산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울산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인천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강원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충남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충북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제주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중 </a:t>
            </a:r>
            <a:r>
              <a:rPr lang="ko-KR" altLang="en-US" sz="1050" b="1" dirty="0" err="1" smtClean="0">
                <a:solidFill>
                  <a:schemeClr val="tx2">
                    <a:lumMod val="75000"/>
                  </a:schemeClr>
                </a:solidFill>
              </a:rPr>
              <a:t>택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</a:p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지역이 겹치는 경우 작성법 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전국일주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2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개 지역 중복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), 3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개 지역 중복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46844" y="4282362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이용교통구분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46844" y="4967046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이용숙박구분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46844" y="5660194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숙박일수구분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945712" y="6055404"/>
            <a:ext cx="68579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테마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이용교통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이용숙박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숙박일수 구분은 반드시 </a:t>
            </a:r>
            <a:r>
              <a:rPr lang="ko-KR" altLang="en-US" sz="1050" b="1" dirty="0">
                <a:solidFill>
                  <a:srgbClr val="FF0000"/>
                </a:solidFill>
              </a:rPr>
              <a:t>비중이 가장 높은 항목 하나만 남기고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나머지 내용 삭제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!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46844" y="2366132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계절구분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945712" y="2761342"/>
            <a:ext cx="71982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4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여름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겨울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중 </a:t>
            </a:r>
            <a:r>
              <a:rPr lang="ko-KR" altLang="en-US" sz="1050" b="1" dirty="0" err="1" smtClean="0">
                <a:solidFill>
                  <a:schemeClr val="tx2">
                    <a:lumMod val="75000"/>
                  </a:schemeClr>
                </a:solidFill>
              </a:rPr>
              <a:t>택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</a:p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계절이 겹치는 경우 작성법 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: 2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), 3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여름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), 4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계절상품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계절무관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03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3778"/>
            <a:ext cx="9144000" cy="61555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환경보호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공정여행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친환경 업체 또는 관련 수단 이용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자연 및 문화재 보호를 위한 안내 및 운영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현지물품 구매 또는 체험 등을 작성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환경보호 및 현지와의 공생 연관성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공정여행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4004" y="0"/>
            <a:ext cx="9139995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판매관리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광고계획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‘</a:t>
            </a:r>
            <a:r>
              <a:rPr lang="ko-KR" altLang="en-US" sz="1000" dirty="0" smtClean="0"/>
              <a:t>안전여행상품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에 선정 될 경우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판매관리 및 광고 계획을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해당 상품의 실적 관리 및 보고 방안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인원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부서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지정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구체적인 광고 계획 등을 작성</a:t>
            </a:r>
            <a:endParaRPr lang="en-US" altLang="ko-KR" sz="100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246844" y="756605"/>
            <a:ext cx="1569660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여행상품가격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246844" y="1630094"/>
            <a:ext cx="1569660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포함사항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2017720" y="756605"/>
            <a:ext cx="898096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성수기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5650116" y="756540"/>
            <a:ext cx="898096" cy="369332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비수기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102311" y="1150761"/>
            <a:ext cx="209384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>
                <a:solidFill>
                  <a:schemeClr val="tx2">
                    <a:lumMod val="75000"/>
                  </a:schemeClr>
                </a:solidFill>
              </a:rPr>
              <a:t>성인 </a:t>
            </a:r>
            <a:r>
              <a:rPr lang="en-US" altLang="ko-KR" sz="1050" b="1" dirty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인 기준 상품가격 작성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17720" y="1630029"/>
            <a:ext cx="8980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교통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017720" y="2206093"/>
            <a:ext cx="89809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017720" y="2782092"/>
            <a:ext cx="8980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식사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17720" y="3358156"/>
            <a:ext cx="89809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쇼핑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직선 연결선 12"/>
          <p:cNvCxnSpPr/>
          <p:nvPr userDrawn="1"/>
        </p:nvCxnSpPr>
        <p:spPr>
          <a:xfrm>
            <a:off x="107504" y="1476620"/>
            <a:ext cx="88569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>
          <a:xfrm>
            <a:off x="2017720" y="3943577"/>
            <a:ext cx="8980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옵션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3102311" y="4334849"/>
            <a:ext cx="55771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교통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숙박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식사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쇼핑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 옵션 항목은 주요한 사항만 작성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없는 경우에는 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‘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없음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’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으로 표기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6" name="직선 연결선 15"/>
          <p:cNvCxnSpPr/>
          <p:nvPr userDrawn="1"/>
        </p:nvCxnSpPr>
        <p:spPr>
          <a:xfrm>
            <a:off x="107504" y="4667080"/>
            <a:ext cx="88569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 userDrawn="1"/>
        </p:nvSpPr>
        <p:spPr>
          <a:xfrm>
            <a:off x="246844" y="4796426"/>
            <a:ext cx="1569660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가격 산출내용</a:t>
            </a:r>
            <a:endParaRPr lang="ko-KR" altLang="en-US" b="1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246844" y="5290997"/>
            <a:ext cx="15696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가격결정의 </a:t>
            </a:r>
            <a:r>
              <a:rPr lang="ko-KR" altLang="en-US" sz="1050" b="1" dirty="0">
                <a:solidFill>
                  <a:schemeClr val="tx2">
                    <a:lumMod val="75000"/>
                  </a:schemeClr>
                </a:solidFill>
              </a:rPr>
              <a:t>핵심요소를 기반으로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설명</a:t>
            </a:r>
            <a:endParaRPr lang="en-US" altLang="ko-KR" sz="105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ko-KR" altLang="en-US" sz="4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가격책정 이유와 근거 등을 작성하되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각 </a:t>
            </a:r>
            <a:r>
              <a:rPr lang="ko-KR" altLang="en-US" sz="1050" b="1" dirty="0" err="1" smtClean="0">
                <a:solidFill>
                  <a:schemeClr val="tx2">
                    <a:lumMod val="75000"/>
                  </a:schemeClr>
                </a:solidFill>
              </a:rPr>
              <a:t>요소별로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 구체적인 금액 표기는 필수사항이 아니므로 선택적으로 작성</a:t>
            </a:r>
            <a:endParaRPr lang="en-US" altLang="ko-KR" sz="105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0" y="28296"/>
            <a:ext cx="9144000" cy="430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가격 합리성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가격을 구체적으로 작성하고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포함사항과 </a:t>
            </a:r>
            <a:r>
              <a:rPr lang="ko-KR" altLang="en-US" sz="1000" dirty="0" err="1" smtClean="0"/>
              <a:t>불포함사항</a:t>
            </a:r>
            <a:r>
              <a:rPr lang="ko-KR" altLang="en-US" sz="1000" dirty="0" smtClean="0"/>
              <a:t> 등을 명확히 하여 가격책정 이유와 근거 등을 작성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76207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7749"/>
            <a:ext cx="91440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취소료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규정 합리성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소비자에게 표기하는 방법 그대로를 작성하고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특약을 사용하는 경우 사유 등을 작성</a:t>
            </a:r>
            <a:endParaRPr lang="en-US" altLang="ko-KR" sz="100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여행상품에 적용되는 </a:t>
            </a:r>
            <a:r>
              <a:rPr lang="ko-KR" altLang="en-US" sz="1000" dirty="0" err="1" smtClean="0"/>
              <a:t>취소료</a:t>
            </a:r>
            <a:r>
              <a:rPr lang="ko-KR" altLang="en-US" sz="1000" dirty="0" smtClean="0"/>
              <a:t> 규정을 작성하고 근거 및 사유를 작성 </a:t>
            </a:r>
            <a:r>
              <a:rPr lang="en-US" altLang="ko-KR" sz="1000" dirty="0" smtClean="0"/>
              <a:t>/ -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54" y="24492"/>
            <a:ext cx="9142545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선택관광 적정성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spc="0" dirty="0" smtClean="0"/>
              <a:t>해당 여행상품에 반영되어 있는 모든 </a:t>
            </a:r>
            <a:r>
              <a:rPr lang="ko-KR" altLang="en-US" sz="1000" spc="0" dirty="0" err="1" smtClean="0"/>
              <a:t>선택관광을</a:t>
            </a:r>
            <a:r>
              <a:rPr lang="ko-KR" altLang="en-US" sz="1000" spc="0" baseline="0" dirty="0" smtClean="0"/>
              <a:t> 소비자에게 제공하는 내용 작성  </a:t>
            </a:r>
            <a:r>
              <a:rPr lang="en-US" altLang="ko-KR" sz="1000" spc="0" baseline="0" dirty="0" smtClean="0"/>
              <a:t>/ </a:t>
            </a:r>
            <a:r>
              <a:rPr lang="en-US" altLang="ko-KR" sz="1000" spc="0" dirty="0" smtClean="0"/>
              <a:t> - </a:t>
            </a:r>
            <a:r>
              <a:rPr lang="ko-KR" altLang="en-US" sz="1000" spc="0" dirty="0" smtClean="0"/>
              <a:t>선택관광 일정이 없다면 </a:t>
            </a:r>
            <a:r>
              <a:rPr lang="en-US" altLang="ko-KR" sz="1000" spc="0" dirty="0" smtClean="0"/>
              <a:t>‘</a:t>
            </a:r>
            <a:r>
              <a:rPr lang="ko-KR" altLang="en-US" sz="1000" spc="0" dirty="0" smtClean="0"/>
              <a:t>선택관광 일정 없음</a:t>
            </a:r>
            <a:r>
              <a:rPr lang="en-US" altLang="ko-KR" sz="1000" spc="0" dirty="0" smtClean="0"/>
              <a:t>’</a:t>
            </a:r>
            <a:r>
              <a:rPr lang="ko-KR" altLang="en-US" sz="1000" spc="0" dirty="0" smtClean="0"/>
              <a:t>으로</a:t>
            </a:r>
            <a:r>
              <a:rPr lang="ko-KR" altLang="en-US" sz="1000" spc="0" baseline="0" dirty="0" smtClean="0"/>
              <a:t> 작성</a:t>
            </a:r>
            <a:endParaRPr lang="en-US" altLang="ko-KR" sz="1000" spc="0" dirty="0" smtClean="0"/>
          </a:p>
          <a:p>
            <a:r>
              <a:rPr lang="en-US" altLang="ko-KR" sz="1000" spc="0" dirty="0" smtClean="0"/>
              <a:t>   - </a:t>
            </a:r>
            <a:r>
              <a:rPr lang="ko-KR" altLang="en-US" sz="1000" spc="0" dirty="0" err="1" smtClean="0"/>
              <a:t>선택관광의</a:t>
            </a:r>
            <a:r>
              <a:rPr lang="ko-KR" altLang="en-US" sz="1000" spc="0" dirty="0" smtClean="0"/>
              <a:t> 유무를 평가하는 것이 아니며</a:t>
            </a:r>
            <a:r>
              <a:rPr lang="en-US" altLang="ko-KR" sz="1000" spc="0" dirty="0" smtClean="0"/>
              <a:t>,</a:t>
            </a:r>
            <a:r>
              <a:rPr lang="ko-KR" altLang="en-US" sz="1000" spc="0" dirty="0" smtClean="0"/>
              <a:t> 정보의 구체성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일시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장소</a:t>
            </a:r>
            <a:r>
              <a:rPr lang="en-US" altLang="ko-KR" sz="1000" spc="0" dirty="0" smtClean="0"/>
              <a:t>,</a:t>
            </a:r>
            <a:r>
              <a:rPr lang="ko-KR" altLang="en-US" sz="1000" spc="0" dirty="0" smtClean="0"/>
              <a:t> 소요시간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금액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err="1" smtClean="0"/>
              <a:t>대기정보</a:t>
            </a:r>
            <a:r>
              <a:rPr lang="ko-KR" altLang="en-US" sz="1000" spc="0" dirty="0" smtClean="0"/>
              <a:t> 등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과 소비자 알림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정보제공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 및</a:t>
            </a:r>
            <a:r>
              <a:rPr lang="en-US" altLang="ko-KR" sz="1000" spc="0" dirty="0" smtClean="0"/>
              <a:t> </a:t>
            </a:r>
            <a:r>
              <a:rPr lang="ko-KR" altLang="en-US" sz="1000" spc="0" dirty="0" smtClean="0"/>
              <a:t>여행상품의 목적 </a:t>
            </a:r>
            <a:r>
              <a:rPr lang="ko-KR" altLang="en-US" sz="1000" spc="0" dirty="0" err="1" smtClean="0"/>
              <a:t>부합성</a:t>
            </a:r>
            <a:endParaRPr lang="en-US" altLang="ko-KR" sz="1000" spc="0" dirty="0" smtClean="0"/>
          </a:p>
          <a:p>
            <a:r>
              <a:rPr lang="en-US" altLang="ko-KR" sz="1000" spc="0" dirty="0" smtClean="0"/>
              <a:t>     </a:t>
            </a:r>
            <a:r>
              <a:rPr lang="ko-KR" altLang="en-US" sz="1000" spc="0" dirty="0" smtClean="0"/>
              <a:t>등을 평가하는 것임 </a:t>
            </a:r>
            <a:r>
              <a:rPr lang="en-US" altLang="ko-KR" sz="1000" spc="0" dirty="0" smtClean="0"/>
              <a:t>/ -</a:t>
            </a:r>
            <a:r>
              <a:rPr lang="ko-KR" altLang="en-US" sz="1000" spc="0" dirty="0" smtClean="0"/>
              <a:t> </a:t>
            </a:r>
            <a:r>
              <a:rPr lang="en-US" altLang="ko-KR" sz="1000" spc="0" dirty="0" smtClean="0"/>
              <a:t>PPT1</a:t>
            </a:r>
            <a:r>
              <a:rPr lang="ko-KR" altLang="en-US" sz="1000" spc="0" dirty="0" smtClean="0"/>
              <a:t>페이지 이내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그림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사진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사용 가능</a:t>
            </a:r>
            <a:endParaRPr lang="ko-KR" altLang="en-US" sz="1000" spc="0" dirty="0"/>
          </a:p>
        </p:txBody>
      </p:sp>
    </p:spTree>
    <p:extLst>
      <p:ext uri="{BB962C8B-B14F-4D97-AF65-F5344CB8AC3E}">
        <p14:creationId xmlns:p14="http://schemas.microsoft.com/office/powerpoint/2010/main" val="110930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54" y="24492"/>
            <a:ext cx="9142545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쇼핑 적정성</a:t>
            </a:r>
            <a:r>
              <a:rPr lang="en-US" altLang="ko-KR" sz="1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spc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spc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spc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spc="0" dirty="0" smtClean="0"/>
          </a:p>
          <a:p>
            <a:pPr fontAlgn="base"/>
            <a:r>
              <a:rPr lang="en-US" altLang="ko-KR" sz="1000" spc="0" dirty="0" smtClean="0"/>
              <a:t>   - </a:t>
            </a:r>
            <a:r>
              <a:rPr lang="ko-KR" altLang="en-US" sz="1000" spc="0" dirty="0" smtClean="0"/>
              <a:t>해당 여행상품에 반영되어 있는 모든 쇼핑 일정을</a:t>
            </a:r>
            <a:r>
              <a:rPr lang="ko-KR" altLang="en-US" sz="1000" spc="0" baseline="0" dirty="0" smtClean="0"/>
              <a:t> 소비자에게 제공하는 내용 작성  </a:t>
            </a:r>
            <a:r>
              <a:rPr lang="en-US" altLang="ko-KR" sz="1000" spc="0" baseline="0" dirty="0" smtClean="0"/>
              <a:t>/ </a:t>
            </a:r>
            <a:r>
              <a:rPr lang="en-US" altLang="ko-KR" sz="1000" spc="0" dirty="0" smtClean="0"/>
              <a:t> - </a:t>
            </a:r>
            <a:r>
              <a:rPr lang="ko-KR" altLang="en-US" sz="1000" spc="0" dirty="0" smtClean="0"/>
              <a:t>쇼핑 일정이 없다면 </a:t>
            </a:r>
            <a:r>
              <a:rPr lang="en-US" altLang="ko-KR" sz="1000" spc="0" dirty="0" smtClean="0"/>
              <a:t>‘</a:t>
            </a:r>
            <a:r>
              <a:rPr lang="ko-KR" altLang="en-US" sz="1000" spc="0" dirty="0" err="1" smtClean="0"/>
              <a:t>쇼핑일정</a:t>
            </a:r>
            <a:r>
              <a:rPr lang="ko-KR" altLang="en-US" sz="1000" spc="0" dirty="0" smtClean="0"/>
              <a:t> 없음</a:t>
            </a:r>
            <a:r>
              <a:rPr lang="en-US" altLang="ko-KR" sz="1000" spc="0" dirty="0" smtClean="0"/>
              <a:t>’</a:t>
            </a:r>
            <a:r>
              <a:rPr lang="ko-KR" altLang="en-US" sz="1000" spc="0" dirty="0" smtClean="0"/>
              <a:t>으로</a:t>
            </a:r>
            <a:r>
              <a:rPr lang="ko-KR" altLang="en-US" sz="1000" spc="0" baseline="0" dirty="0" smtClean="0"/>
              <a:t> 작성</a:t>
            </a:r>
            <a:endParaRPr lang="en-US" altLang="ko-KR" sz="1000" spc="0" dirty="0" smtClean="0"/>
          </a:p>
          <a:p>
            <a:r>
              <a:rPr lang="en-US" altLang="ko-KR" sz="1000" spc="0" dirty="0" smtClean="0"/>
              <a:t>   - </a:t>
            </a:r>
            <a:r>
              <a:rPr lang="ko-KR" altLang="en-US" sz="1000" spc="0" dirty="0" smtClean="0"/>
              <a:t>쇼핑의 유무를 평가하는 것이 아니며</a:t>
            </a:r>
            <a:r>
              <a:rPr lang="en-US" altLang="ko-KR" sz="1000" spc="0" dirty="0" smtClean="0"/>
              <a:t>,</a:t>
            </a:r>
            <a:r>
              <a:rPr lang="ko-KR" altLang="en-US" sz="1000" spc="0" dirty="0" smtClean="0"/>
              <a:t> 정보의 구체성</a:t>
            </a:r>
            <a:r>
              <a:rPr lang="en-US" altLang="ko-KR" sz="1000" spc="0" dirty="0" smtClean="0"/>
              <a:t>(</a:t>
            </a:r>
            <a:r>
              <a:rPr lang="ko-KR" altLang="en-US" sz="1000" spc="0" dirty="0" err="1" smtClean="0"/>
              <a:t>쇼핑목록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소요시간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환불 등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과 소비자 알림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정보제공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 및</a:t>
            </a:r>
            <a:r>
              <a:rPr lang="en-US" altLang="ko-KR" sz="1000" spc="0" dirty="0" smtClean="0"/>
              <a:t> </a:t>
            </a:r>
            <a:r>
              <a:rPr lang="ko-KR" altLang="en-US" sz="1000" spc="0" dirty="0" smtClean="0"/>
              <a:t>상품의 목적 </a:t>
            </a:r>
            <a:r>
              <a:rPr lang="ko-KR" altLang="en-US" sz="1000" spc="0" dirty="0" err="1" smtClean="0"/>
              <a:t>부합성</a:t>
            </a:r>
            <a:r>
              <a:rPr lang="ko-KR" altLang="en-US" sz="1000" spc="0" dirty="0" smtClean="0"/>
              <a:t> 등을 평가하는 것임</a:t>
            </a:r>
            <a:endParaRPr lang="en-US" altLang="ko-KR" sz="1000" spc="0" dirty="0" smtClean="0"/>
          </a:p>
          <a:p>
            <a:r>
              <a:rPr lang="en-US" altLang="ko-KR" sz="1000" spc="0" dirty="0" smtClean="0"/>
              <a:t>   -</a:t>
            </a:r>
            <a:r>
              <a:rPr lang="ko-KR" altLang="en-US" sz="1000" spc="0" dirty="0" smtClean="0"/>
              <a:t> </a:t>
            </a:r>
            <a:r>
              <a:rPr lang="en-US" altLang="ko-KR" sz="1000" spc="0" dirty="0" smtClean="0"/>
              <a:t>PPT1</a:t>
            </a:r>
            <a:r>
              <a:rPr lang="ko-KR" altLang="en-US" sz="1000" spc="0" dirty="0" smtClean="0"/>
              <a:t>페이지 이내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그림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사진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사용 가능</a:t>
            </a:r>
            <a:endParaRPr lang="ko-KR" altLang="en-US" sz="1000" spc="0" dirty="0"/>
          </a:p>
        </p:txBody>
      </p:sp>
    </p:spTree>
    <p:extLst>
      <p:ext uri="{BB962C8B-B14F-4D97-AF65-F5344CB8AC3E}">
        <p14:creationId xmlns:p14="http://schemas.microsoft.com/office/powerpoint/2010/main" val="183211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6040"/>
            <a:ext cx="9144000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안전관리계획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안전여행을 위한 안전관리 활동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계획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의지 등을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안전부서 운영</a:t>
            </a:r>
            <a:r>
              <a:rPr lang="en-US" altLang="ko-KR" sz="1000" dirty="0"/>
              <a:t>(</a:t>
            </a:r>
            <a:r>
              <a:rPr lang="ko-KR" altLang="en-US" sz="1000" dirty="0"/>
              <a:t>지정</a:t>
            </a:r>
            <a:r>
              <a:rPr lang="en-US" altLang="ko-KR" sz="1000" dirty="0"/>
              <a:t>) </a:t>
            </a:r>
            <a:r>
              <a:rPr lang="ko-KR" altLang="en-US" sz="1000" dirty="0" smtClean="0"/>
              <a:t>현황 또는 향후 운영계획을 작성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안전을 반영한 </a:t>
            </a:r>
            <a:r>
              <a:rPr lang="ko-KR" altLang="en-US" sz="1000" dirty="0" smtClean="0"/>
              <a:t>상품기획</a:t>
            </a:r>
            <a:r>
              <a:rPr lang="en-US" altLang="ko-KR" sz="1000" dirty="0"/>
              <a:t>/</a:t>
            </a:r>
            <a:r>
              <a:rPr lang="ko-KR" altLang="en-US" sz="1000" dirty="0"/>
              <a:t>광고 </a:t>
            </a:r>
            <a:r>
              <a:rPr lang="ko-KR" altLang="en-US" sz="1000" dirty="0" smtClean="0"/>
              <a:t>등 업무반영 사항 작성 </a:t>
            </a:r>
            <a:r>
              <a:rPr lang="en-US" altLang="ko-KR" sz="800" b="1" dirty="0" smtClean="0"/>
              <a:t>* </a:t>
            </a:r>
            <a:r>
              <a:rPr lang="ko-KR" altLang="en-US" sz="800" b="1" dirty="0" smtClean="0"/>
              <a:t>인력 및 교육 관련 현황</a:t>
            </a:r>
            <a:r>
              <a:rPr lang="en-US" altLang="ko-KR" sz="800" b="1" dirty="0" smtClean="0"/>
              <a:t>&amp;</a:t>
            </a:r>
            <a:r>
              <a:rPr lang="ko-KR" altLang="en-US" sz="800" b="1" dirty="0" smtClean="0"/>
              <a:t>운영은 다음 </a:t>
            </a:r>
            <a:r>
              <a:rPr lang="en-US" altLang="ko-KR" sz="800" b="1" dirty="0" smtClean="0"/>
              <a:t>‘</a:t>
            </a:r>
            <a:r>
              <a:rPr lang="ko-KR" altLang="en-US" sz="800" b="1" dirty="0" smtClean="0"/>
              <a:t>슬라이드</a:t>
            </a:r>
            <a:r>
              <a:rPr lang="en-US" altLang="ko-KR" sz="800" b="1" dirty="0" smtClean="0"/>
              <a:t>’</a:t>
            </a:r>
            <a:r>
              <a:rPr lang="ko-KR" altLang="en-US" sz="800" b="1" dirty="0" smtClean="0"/>
              <a:t>에 별도 작성하게 되어 있으므로 본 페이지에는 작성하지 않도록 함</a:t>
            </a:r>
            <a:endParaRPr lang="en-US" altLang="ko-KR" sz="1000" b="1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 smtClean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0594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5167"/>
            <a:ext cx="9144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안전인력현황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안전여행을 위한 귀사 인력운영에 관하여 </a:t>
            </a:r>
            <a:r>
              <a:rPr lang="ko-KR" altLang="en-US" sz="1000" dirty="0" smtClean="0"/>
              <a:t>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안전인력 수</a:t>
            </a:r>
            <a:r>
              <a:rPr lang="en-US" altLang="ko-KR" sz="1000" dirty="0"/>
              <a:t>, </a:t>
            </a:r>
            <a:r>
              <a:rPr lang="ko-KR" altLang="en-US" sz="1000" dirty="0"/>
              <a:t>자격현황</a:t>
            </a:r>
            <a:r>
              <a:rPr lang="en-US" altLang="ko-KR" sz="1000" dirty="0"/>
              <a:t>, </a:t>
            </a:r>
            <a:r>
              <a:rPr lang="ko-KR" altLang="en-US" sz="1000" dirty="0"/>
              <a:t>업무구분</a:t>
            </a:r>
            <a:r>
              <a:rPr lang="en-US" altLang="ko-KR" sz="1000" dirty="0"/>
              <a:t>(</a:t>
            </a:r>
            <a:r>
              <a:rPr lang="ko-KR" altLang="en-US" sz="1000" dirty="0"/>
              <a:t>종사형태</a:t>
            </a:r>
            <a:r>
              <a:rPr lang="en-US" altLang="ko-KR" sz="1000" dirty="0"/>
              <a:t>), </a:t>
            </a:r>
            <a:r>
              <a:rPr lang="ko-KR" altLang="en-US" sz="1000" dirty="0"/>
              <a:t>인사관리</a:t>
            </a:r>
            <a:r>
              <a:rPr lang="en-US" altLang="ko-KR" sz="1000" dirty="0"/>
              <a:t>(</a:t>
            </a:r>
            <a:r>
              <a:rPr lang="ko-KR" altLang="en-US" sz="1000" dirty="0"/>
              <a:t>우수자 선발 등</a:t>
            </a:r>
            <a:r>
              <a:rPr lang="en-US" altLang="ko-KR" sz="1000" dirty="0"/>
              <a:t>), </a:t>
            </a:r>
            <a:r>
              <a:rPr lang="ko-KR" altLang="en-US" sz="1000" dirty="0"/>
              <a:t>인력수급계획 </a:t>
            </a:r>
            <a:r>
              <a:rPr lang="ko-KR" altLang="en-US" sz="1000" dirty="0" smtClean="0"/>
              <a:t>등</a:t>
            </a:r>
            <a:endParaRPr lang="en-US" altLang="ko-KR" sz="1000" dirty="0" smtClean="0"/>
          </a:p>
          <a:p>
            <a:r>
              <a:rPr lang="en-US" altLang="ko-KR" sz="800" b="1" dirty="0" smtClean="0"/>
              <a:t>      * </a:t>
            </a:r>
            <a:r>
              <a:rPr lang="ko-KR" altLang="en-US" sz="800" b="1" dirty="0" smtClean="0"/>
              <a:t>교육 관련 현황</a:t>
            </a:r>
            <a:r>
              <a:rPr lang="en-US" altLang="ko-KR" sz="800" b="1" dirty="0" smtClean="0"/>
              <a:t>&amp;</a:t>
            </a:r>
            <a:r>
              <a:rPr lang="ko-KR" altLang="en-US" sz="800" b="1" dirty="0" smtClean="0"/>
              <a:t>운영은 다음 </a:t>
            </a:r>
            <a:r>
              <a:rPr lang="en-US" altLang="ko-KR" sz="800" b="1" dirty="0" smtClean="0"/>
              <a:t>‘</a:t>
            </a:r>
            <a:r>
              <a:rPr lang="ko-KR" altLang="en-US" sz="800" b="1" dirty="0" smtClean="0"/>
              <a:t>슬라이드</a:t>
            </a:r>
            <a:r>
              <a:rPr lang="en-US" altLang="ko-KR" sz="800" b="1" dirty="0" smtClean="0"/>
              <a:t>’</a:t>
            </a:r>
            <a:r>
              <a:rPr lang="ko-KR" altLang="en-US" sz="800" b="1" dirty="0" smtClean="0"/>
              <a:t>에 별도 작성하게 되어 있으므로 본 페이지에는 작성하지 않도록 함</a:t>
            </a:r>
            <a:endParaRPr lang="en-US" altLang="ko-KR" sz="8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0778"/>
            <a:ext cx="9144000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안전교육현황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공고일 기준 최근 </a:t>
            </a:r>
            <a:r>
              <a:rPr lang="en-US" altLang="ko-KR" sz="1000" dirty="0" smtClean="0"/>
              <a:t>1</a:t>
            </a:r>
            <a:r>
              <a:rPr lang="ko-KR" altLang="en-US" sz="1000" dirty="0" smtClean="0"/>
              <a:t>년간 안전에 </a:t>
            </a:r>
            <a:r>
              <a:rPr lang="ko-KR" altLang="en-US" sz="1000" dirty="0"/>
              <a:t>관한 교육현황을 작성</a:t>
            </a:r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연간 안전교육 실시 현황</a:t>
            </a:r>
            <a:r>
              <a:rPr lang="en-US" altLang="ko-KR" sz="1000" dirty="0"/>
              <a:t>, </a:t>
            </a:r>
            <a:r>
              <a:rPr lang="ko-KR" altLang="en-US" sz="1000" dirty="0"/>
              <a:t>교육대상</a:t>
            </a:r>
            <a:r>
              <a:rPr lang="en-US" altLang="ko-KR" sz="1000" dirty="0"/>
              <a:t>(</a:t>
            </a:r>
            <a:r>
              <a:rPr lang="ko-KR" altLang="en-US" sz="1000" dirty="0"/>
              <a:t>임직원</a:t>
            </a:r>
            <a:r>
              <a:rPr lang="en-US" altLang="ko-KR" sz="1000" dirty="0"/>
              <a:t>, </a:t>
            </a:r>
            <a:r>
              <a:rPr lang="ko-KR" altLang="en-US" sz="1000" dirty="0"/>
              <a:t>거래처 등</a:t>
            </a:r>
            <a:r>
              <a:rPr lang="en-US" altLang="ko-KR" sz="1000" dirty="0"/>
              <a:t>), </a:t>
            </a:r>
            <a:r>
              <a:rPr lang="ko-KR" altLang="en-US" sz="1000" dirty="0"/>
              <a:t>교육실적 파악</a:t>
            </a:r>
            <a:r>
              <a:rPr lang="en-US" altLang="ko-KR" sz="1000" dirty="0"/>
              <a:t>(</a:t>
            </a:r>
            <a:r>
              <a:rPr lang="ko-KR" altLang="en-US" sz="1000" dirty="0"/>
              <a:t>거래처 확인</a:t>
            </a:r>
            <a:r>
              <a:rPr lang="en-US" altLang="ko-KR" sz="1000" dirty="0"/>
              <a:t>) </a:t>
            </a:r>
            <a:r>
              <a:rPr lang="ko-KR" altLang="en-US" sz="1000" dirty="0" smtClean="0"/>
              <a:t>등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7097"/>
            <a:ext cx="9144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소비자 피해보상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/>
              <a:t>소비자 피해보상을 위한 귀사 관리운영에 관하여 </a:t>
            </a:r>
            <a:r>
              <a:rPr lang="ko-KR" altLang="en-US" sz="1000" dirty="0" smtClean="0"/>
              <a:t>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배상책임보험가입 현황</a:t>
            </a:r>
            <a:r>
              <a:rPr lang="en-US" altLang="ko-KR" sz="1000" dirty="0"/>
              <a:t>, </a:t>
            </a:r>
            <a:r>
              <a:rPr lang="ko-KR" altLang="en-US" sz="1000" dirty="0"/>
              <a:t>자체 보상체제</a:t>
            </a:r>
            <a:r>
              <a:rPr lang="en-US" altLang="ko-KR" sz="1000" dirty="0"/>
              <a:t>, </a:t>
            </a:r>
            <a:r>
              <a:rPr lang="ko-KR" altLang="en-US" sz="1000" dirty="0"/>
              <a:t>예수금 </a:t>
            </a:r>
            <a:r>
              <a:rPr lang="ko-KR" altLang="en-US" sz="1000" dirty="0" smtClean="0"/>
              <a:t>적립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피해 발생 시 보상방안 </a:t>
            </a:r>
            <a:r>
              <a:rPr lang="ko-KR" altLang="en-US" sz="1000" dirty="0"/>
              <a:t>등과 같은 </a:t>
            </a:r>
            <a:r>
              <a:rPr lang="ko-KR" altLang="en-US" sz="1000" dirty="0" smtClean="0"/>
              <a:t>대비책</a:t>
            </a:r>
            <a:endParaRPr lang="en-US" altLang="ko-KR" sz="1000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배상책임보험 가입한 경우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증서 사본 개별 제출 필수</a:t>
            </a:r>
            <a:r>
              <a:rPr lang="en-US" altLang="ko-KR" sz="800" b="1" dirty="0" smtClean="0"/>
              <a:t>,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본 내용에 보험증서 사진 삽입 금지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영업보증보험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공제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본 내용과 무관하므로 작성 금지</a:t>
            </a:r>
            <a:endParaRPr lang="ko-KR" altLang="en-US" sz="800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안전매뉴얼 활용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안전매뉴얼 및 안전 관련 안내문을 어떻게 </a:t>
            </a:r>
            <a:r>
              <a:rPr lang="ko-KR" altLang="en-US" sz="1000" dirty="0" err="1" smtClean="0"/>
              <a:t>활용하는지와</a:t>
            </a:r>
            <a:r>
              <a:rPr lang="ko-KR" altLang="en-US" sz="1000" dirty="0" smtClean="0"/>
              <a:t> 사용하는 매뉴얼의 주요 내용 작성</a:t>
            </a:r>
            <a:endParaRPr lang="en-US" altLang="ko-KR" sz="1000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자체 제작 또는 외부자료인지 여부와 관계없이 안전에 관한 일체의 매뉴얼 및 안내문의 활용 방식을 작성</a:t>
            </a:r>
            <a:endParaRPr lang="en-US" altLang="ko-KR" sz="800" dirty="0"/>
          </a:p>
          <a:p>
            <a:pPr fontAlgn="base"/>
            <a:r>
              <a:rPr lang="en-US" altLang="ko-KR" sz="1000" dirty="0" smtClean="0"/>
              <a:t>   </a:t>
            </a:r>
            <a:r>
              <a:rPr lang="en-US" altLang="ko-KR" sz="1000" dirty="0"/>
              <a:t>- </a:t>
            </a:r>
            <a:r>
              <a:rPr lang="ko-KR" altLang="en-US" sz="1000" dirty="0" smtClean="0"/>
              <a:t>안전매뉴얼의 업데이트를 위한 귀사의 노력 등을 기술</a:t>
            </a:r>
            <a:endParaRPr lang="en-US" altLang="ko-KR" sz="1000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업데이트를 위한 사례 및 자료 수집 방법과 분석 등을 작성하고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지속해서 변화하고 있는 환경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법규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시대발전 등을 반영하기 위한 활동 및 노력을 기술</a:t>
            </a:r>
            <a:endParaRPr lang="en-US" altLang="ko-KR" sz="800" b="1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</a:t>
            </a:r>
            <a:r>
              <a:rPr lang="ko-KR" altLang="en-US" sz="800" b="1" dirty="0"/>
              <a:t>외부자료를 활용하는 경우에는 </a:t>
            </a:r>
            <a:r>
              <a:rPr lang="ko-KR" altLang="en-US" sz="800" b="1" dirty="0" smtClean="0"/>
              <a:t>상기 내용을 포함하여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자료 </a:t>
            </a:r>
            <a:r>
              <a:rPr lang="ko-KR" altLang="en-US" sz="800" b="1" dirty="0"/>
              <a:t>및 매뉴얼 등을 확보하는 방법</a:t>
            </a:r>
            <a:r>
              <a:rPr lang="en-US" altLang="ko-KR" sz="800" b="1" dirty="0"/>
              <a:t>, </a:t>
            </a:r>
            <a:r>
              <a:rPr lang="ko-KR" altLang="en-US" sz="800" b="1" dirty="0"/>
              <a:t>자체 자료로의 가공 및 제작계획 등에 관하여 작성</a:t>
            </a:r>
            <a:endParaRPr lang="en-US" altLang="ko-KR" sz="800" b="1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0" y="23777"/>
            <a:ext cx="9144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▶여행일정표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altLang="ko-KR" sz="10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1000" b="0" baseline="0" dirty="0" smtClean="0">
                <a:effectLst/>
              </a:rPr>
              <a:t>일차 수에 따라 </a:t>
            </a:r>
            <a:r>
              <a:rPr lang="en-US" altLang="ko-KR" sz="1000" b="1" u="sng" dirty="0" smtClean="0"/>
              <a:t>’</a:t>
            </a:r>
            <a:r>
              <a:rPr lang="ko-KR" altLang="en-US" sz="1000" b="1" u="sng" dirty="0" smtClean="0">
                <a:solidFill>
                  <a:srgbClr val="FF0000"/>
                </a:solidFill>
              </a:rPr>
              <a:t>반드시 본 슬라이드</a:t>
            </a:r>
            <a:r>
              <a:rPr lang="en-US" altLang="ko-KR" sz="1000" b="1" u="sng" dirty="0" smtClean="0"/>
              <a:t>’</a:t>
            </a:r>
            <a:r>
              <a:rPr lang="ko-KR" altLang="en-US" sz="1000" dirty="0" smtClean="0"/>
              <a:t>를 추가하여 작성하고 필요 시 관련 그림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사진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사용 가능</a:t>
            </a:r>
            <a:endParaRPr lang="en-US" altLang="ko-K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아래 예시로 작성된 내용을 자유롭게 늘리거나 줄여서 사용해도 되며 다수 칸을 복사 또는 변경</a:t>
            </a:r>
            <a:r>
              <a:rPr lang="en-US" altLang="ko-KR" sz="1000" dirty="0" smtClean="0"/>
              <a:t>·</a:t>
            </a:r>
            <a:r>
              <a:rPr lang="ko-KR" altLang="en-US" sz="1000" dirty="0" smtClean="0"/>
              <a:t>삭제하거나 색상을 바꾸는 등 자유롭게 작성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단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글자크기</a:t>
            </a:r>
            <a:endParaRPr lang="en-US" altLang="ko-KR" sz="1000" dirty="0" smtClean="0"/>
          </a:p>
          <a:p>
            <a:r>
              <a:rPr lang="en-US" altLang="ko-KR" sz="1000" dirty="0" smtClean="0"/>
              <a:t>     </a:t>
            </a:r>
            <a:r>
              <a:rPr lang="ko-KR" altLang="en-US" sz="1000" dirty="0" smtClean="0"/>
              <a:t>는 가급적 </a:t>
            </a:r>
            <a:r>
              <a:rPr lang="en-US" altLang="ko-KR" sz="1000" dirty="0" smtClean="0"/>
              <a:t>10</a:t>
            </a:r>
            <a:r>
              <a:rPr lang="ko-KR" altLang="en-US" sz="1000" dirty="0" smtClean="0"/>
              <a:t>포인트 이상으로 작성하는 것이 좋으며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예시로 작성된 내용을 그대로 수정해서 사용해도 무방함</a:t>
            </a:r>
            <a:endParaRPr lang="en-US" altLang="ko-KR" sz="1000" dirty="0" smtClean="0"/>
          </a:p>
        </p:txBody>
      </p:sp>
    </p:spTree>
    <p:extLst>
      <p:ext uri="{BB962C8B-B14F-4D97-AF65-F5344CB8AC3E}">
        <p14:creationId xmlns:p14="http://schemas.microsoft.com/office/powerpoint/2010/main" val="47742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여행지 위험요소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여행지에 위험요소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선택관광 포함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가 있는 일정이 있습니까</a:t>
            </a:r>
            <a:r>
              <a:rPr lang="en-US" altLang="ko-KR" sz="1000" dirty="0" smtClean="0"/>
              <a:t>? </a:t>
            </a:r>
            <a:r>
              <a:rPr lang="ko-KR" altLang="en-US" sz="1000" dirty="0" smtClean="0"/>
              <a:t>만일 위험요소가 있다면 해당내용과 사전예방 및 대책방안을 작성</a:t>
            </a:r>
            <a:endParaRPr lang="ko-KR" altLang="en-US" sz="8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위험 여행지가 없다면 </a:t>
            </a:r>
            <a:r>
              <a:rPr lang="en-US" altLang="ko-KR" sz="1000" dirty="0" smtClean="0"/>
              <a:t>‘</a:t>
            </a:r>
            <a:r>
              <a:rPr lang="ko-KR" altLang="en-US" sz="1000" dirty="0" smtClean="0"/>
              <a:t>위험 여행지 없음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으로 표기해도 되나 평가과정에 심사위원이 위험 여행지가 있는 것으로 판단하는 경우 고득점을 받기 어려움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 </a:t>
            </a:r>
            <a:r>
              <a:rPr kumimoji="0" lang="en-US" altLang="ko-KR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ko-KR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</a:t>
            </a:r>
            <a:r>
              <a:rPr kumimoji="0" lang="ko-KR" alt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교통수단은 제외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18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507431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204859"/>
            <a:ext cx="8352928" cy="29546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 반영된 선택관광 일정을 소비자에게 제공하는 내용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포함된 선택관광 내용을 소비자에게 제공하는 방식 그대로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err="1" smtClean="0"/>
              <a:t>선택관광이</a:t>
            </a:r>
            <a:r>
              <a:rPr lang="ko-KR" altLang="en-US" sz="1600" dirty="0" smtClean="0"/>
              <a:t> 있는가 또는 없는가를 평가하지 않고</a:t>
            </a:r>
            <a:r>
              <a:rPr lang="en-US" altLang="ko-KR" sz="1600" dirty="0" smtClean="0"/>
              <a:t> 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소비자에게 제공되는 정보의 구체성과 </a:t>
            </a:r>
            <a:endParaRPr lang="en-US" altLang="ko-KR" sz="1600" b="1" u="sng" dirty="0" smtClean="0">
              <a:solidFill>
                <a:srgbClr val="FF0000"/>
              </a:solidFill>
            </a:endParaRPr>
          </a:p>
          <a:p>
            <a:r>
              <a:rPr lang="ko-KR" altLang="en-US" sz="1600" b="1" dirty="0" smtClean="0">
                <a:solidFill>
                  <a:srgbClr val="FF0000"/>
                </a:solidFill>
              </a:rPr>
              <a:t>  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상품의 목적 </a:t>
            </a:r>
            <a:r>
              <a:rPr lang="ko-KR" altLang="en-US" sz="1600" b="1" u="sng" dirty="0" err="1" smtClean="0">
                <a:solidFill>
                  <a:srgbClr val="FF0000"/>
                </a:solidFill>
              </a:rPr>
              <a:t>부합성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 등을 평가</a:t>
            </a:r>
            <a:r>
              <a:rPr lang="ko-KR" altLang="en-US" sz="1600" dirty="0" smtClean="0"/>
              <a:t>하는 사항임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en-US" altLang="ko-KR" sz="1600" dirty="0" smtClean="0"/>
              <a:t> </a:t>
            </a:r>
            <a:r>
              <a:rPr lang="en-US" altLang="ko-KR" sz="1400" b="1" dirty="0" smtClean="0"/>
              <a:t> 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본 예시는 작성을 돕기 위해 작성된 내용이므로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자사 상품운영에 맞춰 구체적으로 작성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선택관광</a:t>
            </a:r>
            <a:r>
              <a:rPr lang="en-US" altLang="ko-KR" sz="1400" b="1" dirty="0" smtClean="0"/>
              <a:t>1 : </a:t>
            </a:r>
            <a:r>
              <a:rPr lang="ko-KR" altLang="en-US" sz="1400" b="1" dirty="0" err="1" smtClean="0"/>
              <a:t>해안레일바이크</a:t>
            </a:r>
            <a:r>
              <a:rPr lang="ko-KR" altLang="en-US" sz="1400" b="1" dirty="0" smtClean="0"/>
              <a:t> 탑승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</a:t>
            </a:r>
            <a:r>
              <a:rPr lang="ko-KR" altLang="en-US" sz="1400" b="1" dirty="0" smtClean="0"/>
              <a:t>☞ 가격 </a:t>
            </a:r>
            <a:r>
              <a:rPr lang="en-US" altLang="ko-KR" sz="1400" b="1" dirty="0" smtClean="0"/>
              <a:t>: (000</a:t>
            </a:r>
            <a:r>
              <a:rPr lang="ko-KR" altLang="en-US" sz="1400" b="1" dirty="0" smtClean="0"/>
              <a:t>원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일정 </a:t>
            </a:r>
            <a:r>
              <a:rPr lang="en-US" altLang="ko-KR" sz="1400" b="1" dirty="0" smtClean="0"/>
              <a:t>: 1</a:t>
            </a:r>
            <a:r>
              <a:rPr lang="ko-KR" altLang="en-US" sz="1400" b="1" dirty="0" smtClean="0"/>
              <a:t>일차 오후</a:t>
            </a:r>
            <a:r>
              <a:rPr lang="en-US" altLang="ko-KR" sz="1400" b="1" dirty="0" smtClean="0"/>
              <a:t> / </a:t>
            </a:r>
            <a:r>
              <a:rPr lang="ko-KR" altLang="en-US" sz="1400" b="1" dirty="0" smtClean="0"/>
              <a:t>소요시간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약</a:t>
            </a:r>
            <a:r>
              <a:rPr lang="en-US" altLang="ko-KR" sz="1400" b="1" dirty="0" smtClean="0"/>
              <a:t>1</a:t>
            </a:r>
            <a:r>
              <a:rPr lang="ko-KR" altLang="en-US" sz="1400" b="1" dirty="0" smtClean="0"/>
              <a:t>시간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내용설명 </a:t>
            </a:r>
            <a:r>
              <a:rPr lang="en-US" altLang="ko-KR" sz="1400" b="1" dirty="0" smtClean="0"/>
              <a:t>: </a:t>
            </a:r>
            <a:r>
              <a:rPr lang="ko-KR" altLang="en-US" sz="1400" b="1" dirty="0" err="1" smtClean="0"/>
              <a:t>ㅇㅇ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유의사항 </a:t>
            </a:r>
            <a:r>
              <a:rPr lang="en-US" altLang="ko-KR" sz="1400" b="1" dirty="0" smtClean="0"/>
              <a:t>: </a:t>
            </a:r>
            <a:r>
              <a:rPr lang="ko-KR" altLang="en-US" sz="1400" b="1" dirty="0" err="1" smtClean="0"/>
              <a:t>ㅇㅇ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05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507431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204859"/>
            <a:ext cx="8352928" cy="29546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 반영된 쇼핑 일정을 소비자에게 제공하는 내용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포함된 쇼핑 일정을 소비자에게 제공하는 방식 그대로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쇼핑이 있는가 또는 없는가를 평가하지 않고</a:t>
            </a:r>
            <a:r>
              <a:rPr lang="en-US" altLang="ko-KR" sz="1600" dirty="0" smtClean="0"/>
              <a:t> 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소비자에게 제공되는 정보의 구체성과 </a:t>
            </a:r>
            <a:endParaRPr lang="en-US" altLang="ko-KR" sz="1600" b="1" u="sng" dirty="0" smtClean="0">
              <a:solidFill>
                <a:srgbClr val="FF0000"/>
              </a:solidFill>
            </a:endParaRPr>
          </a:p>
          <a:p>
            <a:r>
              <a:rPr lang="ko-KR" altLang="en-US" sz="1600" b="1" dirty="0" smtClean="0">
                <a:solidFill>
                  <a:srgbClr val="FF0000"/>
                </a:solidFill>
              </a:rPr>
              <a:t>  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상품의 목적 </a:t>
            </a:r>
            <a:r>
              <a:rPr lang="ko-KR" altLang="en-US" sz="1600" b="1" u="sng" dirty="0" err="1" smtClean="0">
                <a:solidFill>
                  <a:srgbClr val="FF0000"/>
                </a:solidFill>
              </a:rPr>
              <a:t>부합성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 등을 평가</a:t>
            </a:r>
            <a:r>
              <a:rPr lang="ko-KR" altLang="en-US" sz="1600" dirty="0" smtClean="0"/>
              <a:t>하는 사항임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en-US" altLang="ko-KR" sz="1600" dirty="0" smtClean="0"/>
              <a:t> </a:t>
            </a:r>
            <a:r>
              <a:rPr lang="en-US" altLang="ko-KR" sz="1400" b="1" dirty="0" smtClean="0"/>
              <a:t> 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본 예시는 작성을 돕기 위해 작성된 내용이므로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자사 상품운영에 맞춰 구체적으로 작성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r>
              <a:rPr lang="en-US" altLang="ko-KR" sz="1400" b="1" dirty="0" smtClean="0"/>
              <a:t>     · </a:t>
            </a:r>
            <a:r>
              <a:rPr lang="ko-KR" altLang="en-US" sz="1400" b="1" dirty="0" smtClean="0"/>
              <a:t>쇼핑일정</a:t>
            </a:r>
            <a:r>
              <a:rPr lang="en-US" altLang="ko-KR" sz="1400" b="1" dirty="0" smtClean="0"/>
              <a:t>1 </a:t>
            </a:r>
            <a:r>
              <a:rPr lang="en-US" altLang="ko-KR" sz="1400" b="1" dirty="0"/>
              <a:t>: </a:t>
            </a:r>
            <a:r>
              <a:rPr lang="ko-KR" altLang="en-US" sz="1400" b="1" dirty="0" err="1" smtClean="0"/>
              <a:t>ㅇㅇ인삼판매점</a:t>
            </a:r>
            <a:r>
              <a:rPr lang="en-US" altLang="ko-KR" sz="1400" b="1" dirty="0"/>
              <a:t/>
            </a:r>
            <a:br>
              <a:rPr lang="en-US" altLang="ko-KR" sz="1400" b="1" dirty="0"/>
            </a:br>
            <a:r>
              <a:rPr lang="en-US" altLang="ko-KR" sz="1400" b="1" dirty="0" smtClean="0"/>
              <a:t>       </a:t>
            </a:r>
            <a:r>
              <a:rPr lang="ko-KR" altLang="en-US" sz="1400" b="1" dirty="0" smtClean="0"/>
              <a:t>☞ 품목</a:t>
            </a:r>
            <a:r>
              <a:rPr lang="en-US" altLang="ko-KR" sz="1400" b="1" dirty="0" smtClean="0"/>
              <a:t> : </a:t>
            </a:r>
            <a:r>
              <a:rPr lang="ko-KR" altLang="en-US" sz="1400" b="1" dirty="0" err="1" smtClean="0"/>
              <a:t>ㅇㅇ</a:t>
            </a:r>
            <a:r>
              <a:rPr lang="ko-KR" altLang="en-US" sz="1400" b="1" dirty="0" smtClean="0"/>
              <a:t> </a:t>
            </a:r>
            <a:r>
              <a:rPr lang="en-US" altLang="ko-KR" sz="1400" b="1" dirty="0"/>
              <a:t>/ </a:t>
            </a:r>
            <a:r>
              <a:rPr lang="ko-KR" altLang="en-US" sz="1400" b="1" dirty="0"/>
              <a:t>일정 </a:t>
            </a:r>
            <a:r>
              <a:rPr lang="en-US" altLang="ko-KR" sz="1400" b="1" dirty="0"/>
              <a:t>: 1</a:t>
            </a:r>
            <a:r>
              <a:rPr lang="ko-KR" altLang="en-US" sz="1400" b="1" dirty="0"/>
              <a:t>일차 오후</a:t>
            </a:r>
            <a:r>
              <a:rPr lang="en-US" altLang="ko-KR" sz="1400" b="1" dirty="0"/>
              <a:t> / </a:t>
            </a:r>
            <a:r>
              <a:rPr lang="ko-KR" altLang="en-US" sz="1400" b="1" dirty="0"/>
              <a:t>소요시간 </a:t>
            </a:r>
            <a:r>
              <a:rPr lang="en-US" altLang="ko-KR" sz="1400" b="1" dirty="0"/>
              <a:t>: </a:t>
            </a:r>
            <a:r>
              <a:rPr lang="ko-KR" altLang="en-US" sz="1400" b="1" dirty="0"/>
              <a:t>약</a:t>
            </a:r>
            <a:r>
              <a:rPr lang="en-US" altLang="ko-KR" sz="1400" b="1" dirty="0"/>
              <a:t>1</a:t>
            </a:r>
            <a:r>
              <a:rPr lang="ko-KR" altLang="en-US" sz="1400" b="1" dirty="0"/>
              <a:t>시간 </a:t>
            </a:r>
            <a:r>
              <a:rPr lang="en-US" altLang="ko-KR" sz="1400" b="1" dirty="0"/>
              <a:t>/ </a:t>
            </a:r>
            <a:r>
              <a:rPr lang="ko-KR" altLang="en-US" sz="1400" b="1" dirty="0" smtClean="0"/>
              <a:t>유의사항 </a:t>
            </a:r>
            <a:r>
              <a:rPr lang="en-US" altLang="ko-KR" sz="1400" b="1" dirty="0"/>
              <a:t>: </a:t>
            </a:r>
            <a:r>
              <a:rPr lang="ko-KR" altLang="en-US" sz="1400" b="1" dirty="0" err="1" smtClean="0"/>
              <a:t>ㅇㅇ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환불정책 </a:t>
            </a:r>
            <a:r>
              <a:rPr lang="en-US" altLang="ko-KR" sz="1400" b="1" dirty="0" smtClean="0"/>
              <a:t>: </a:t>
            </a:r>
            <a:r>
              <a:rPr lang="ko-KR" altLang="en-US" sz="1400" b="1" dirty="0" err="1" smtClean="0"/>
              <a:t>ㅇㅇ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622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322765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020193"/>
            <a:ext cx="8352928" cy="40010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여행지 위험요소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해당 여행상품 운영상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해당 여행지에 위험요소가 있는지 파악하고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그에 대한 대처방안이 있는지 확인하는 사항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선택관광 포함</a:t>
            </a:r>
            <a:r>
              <a:rPr lang="en-US" altLang="ko-KR" sz="1600" dirty="0" smtClean="0"/>
              <a:t>)</a:t>
            </a:r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본 </a:t>
            </a:r>
            <a:r>
              <a:rPr lang="ko-KR" altLang="en-US" sz="1400" b="1" dirty="0">
                <a:solidFill>
                  <a:srgbClr val="0000FF"/>
                </a:solidFill>
              </a:rPr>
              <a:t>예시는 작성을 돕기 위해 작성된 내용이므로</a:t>
            </a:r>
            <a:r>
              <a:rPr lang="en-US" altLang="ko-KR" sz="1400" b="1" dirty="0">
                <a:solidFill>
                  <a:srgbClr val="0000FF"/>
                </a:solidFill>
              </a:rPr>
              <a:t>,</a:t>
            </a:r>
            <a:r>
              <a:rPr lang="ko-KR" altLang="en-US" sz="1400" b="1" dirty="0">
                <a:solidFill>
                  <a:srgbClr val="0000FF"/>
                </a:solidFill>
              </a:rPr>
              <a:t> 자사 상품운영에 맞춰 구체적으로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작성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· </a:t>
            </a:r>
            <a:r>
              <a:rPr lang="ko-KR" altLang="en-US" sz="1400" b="1" dirty="0" smtClean="0"/>
              <a:t>산행코스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등산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난간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사다리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사전예방을 위한 내용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운영상 적용하는 내용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발생 시 대처 내용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· </a:t>
            </a:r>
            <a:r>
              <a:rPr lang="ko-KR" altLang="en-US" sz="1400" b="1" dirty="0" smtClean="0"/>
              <a:t>해안걷기코스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절벽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난간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: </a:t>
            </a:r>
            <a:r>
              <a:rPr lang="ko-KR" altLang="en-US" sz="1400" b="1" dirty="0"/>
              <a:t>사전예방을 위한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운영상 적용하는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발생 시 대처 </a:t>
            </a:r>
            <a:r>
              <a:rPr lang="ko-KR" altLang="en-US" sz="1400" b="1" dirty="0" smtClean="0"/>
              <a:t>내용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· </a:t>
            </a:r>
            <a:r>
              <a:rPr lang="ko-KR" altLang="en-US" sz="1400" b="1" dirty="0" smtClean="0"/>
              <a:t>전망대코스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추락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사진찍기</a:t>
            </a:r>
            <a:r>
              <a:rPr lang="en-US" altLang="ko-KR" sz="1400" b="1" dirty="0" smtClean="0"/>
              <a:t>) : </a:t>
            </a:r>
            <a:r>
              <a:rPr lang="ko-KR" altLang="en-US" sz="1400" b="1" dirty="0"/>
              <a:t>사전예방을 위한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운영상 적용하는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발생 시 대처 </a:t>
            </a:r>
            <a:r>
              <a:rPr lang="ko-KR" altLang="en-US" sz="1400" b="1" dirty="0" smtClean="0"/>
              <a:t>내용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물놀이시설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장비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개별행동</a:t>
            </a:r>
            <a:r>
              <a:rPr lang="en-US" altLang="ko-KR" sz="1400" b="1" dirty="0" smtClean="0"/>
              <a:t>) </a:t>
            </a:r>
            <a:r>
              <a:rPr lang="en-US" altLang="ko-KR" sz="1400" b="1" dirty="0"/>
              <a:t>: </a:t>
            </a:r>
            <a:r>
              <a:rPr lang="ko-KR" altLang="en-US" sz="1400" b="1" dirty="0"/>
              <a:t>사전예방을 위한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운영상 적용하는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발생 시 대처 내용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· </a:t>
            </a:r>
            <a:r>
              <a:rPr lang="ko-KR" altLang="en-US" sz="1400" b="1" dirty="0" err="1" smtClean="0"/>
              <a:t>관광특구</a:t>
            </a:r>
            <a:r>
              <a:rPr lang="ko-KR" altLang="en-US" sz="1400" b="1" dirty="0" smtClean="0"/>
              <a:t> 또는 시즌관광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유동인구 복잡에 따른 다툼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일행이탈</a:t>
            </a:r>
            <a:r>
              <a:rPr lang="en-US" altLang="ko-KR" sz="1400" b="1" dirty="0" smtClean="0"/>
              <a:t>) : </a:t>
            </a:r>
            <a:r>
              <a:rPr lang="ko-KR" altLang="en-US" sz="1400" b="1" dirty="0"/>
              <a:t>사전예방을 위한 내용</a:t>
            </a:r>
            <a:r>
              <a:rPr lang="en-US" altLang="ko-KR" sz="1400" b="1" dirty="0"/>
              <a:t>, </a:t>
            </a:r>
            <a:r>
              <a:rPr lang="ko-KR" altLang="en-US" sz="1400" b="1" dirty="0" smtClean="0"/>
              <a:t>운영상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</a:t>
            </a:r>
            <a:r>
              <a:rPr lang="ko-KR" altLang="en-US" sz="1400" b="1" dirty="0" smtClean="0"/>
              <a:t> </a:t>
            </a:r>
            <a:r>
              <a:rPr lang="ko-KR" altLang="en-US" sz="1400" b="1" dirty="0"/>
              <a:t>적용하는 내용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발생 시 대처 내용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일상생활 범위의 통상적인 일정이라면 위험 여행지가 없을 수 있으므로</a:t>
            </a:r>
            <a:r>
              <a:rPr lang="en-US" altLang="ko-KR" sz="1600" dirty="0" smtClean="0"/>
              <a:t>, ‘</a:t>
            </a:r>
            <a:r>
              <a:rPr lang="ko-KR" altLang="en-US" sz="1600" dirty="0" smtClean="0"/>
              <a:t>위험 여행지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없음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으로 표기해도 무방함</a:t>
            </a:r>
            <a:r>
              <a:rPr lang="en-US" altLang="ko-KR" sz="1600" dirty="0" smtClean="0"/>
              <a:t>.</a:t>
            </a:r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단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위험 여행지가 없는 경우에도 간단한 설명이나 사유를 작성하면 심사위원이 이해하는데 좀 더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도움이 될 수 있음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smtClean="0">
                <a:solidFill>
                  <a:srgbClr val="0000FF"/>
                </a:solidFill>
              </a:rPr>
              <a:t>※ </a:t>
            </a:r>
            <a:r>
              <a:rPr lang="ko-KR" altLang="en-US" sz="1600" smtClean="0">
                <a:solidFill>
                  <a:srgbClr val="0000FF"/>
                </a:solidFill>
              </a:rPr>
              <a:t>교통수단은 </a:t>
            </a:r>
            <a:r>
              <a:rPr lang="ko-KR" altLang="en-US" sz="1600" dirty="0" smtClean="0">
                <a:solidFill>
                  <a:srgbClr val="0000FF"/>
                </a:solidFill>
              </a:rPr>
              <a:t>제외</a:t>
            </a:r>
            <a:endParaRPr lang="en-US" altLang="ko-KR" sz="1600" dirty="0" smtClean="0">
              <a:solidFill>
                <a:srgbClr val="0000FF"/>
              </a:solidFill>
            </a:endParaRPr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en-US" altLang="ko-KR" sz="1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28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628800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326228"/>
            <a:ext cx="8352928" cy="33547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교통수단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차량</a:t>
            </a:r>
            <a:r>
              <a:rPr lang="en-US" altLang="ko-KR" sz="1600" dirty="0" smtClean="0"/>
              <a:t>&amp;</a:t>
            </a:r>
            <a:r>
              <a:rPr lang="ko-KR" altLang="en-US" sz="1600" dirty="0" smtClean="0"/>
              <a:t>선박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의 안전상태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교통수단에 대한 안전점검 실시 및 확인 현황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연식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상태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점검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확인 서류</a:t>
            </a:r>
            <a:r>
              <a:rPr lang="en-US" altLang="ko-KR" sz="1400" b="1" dirty="0"/>
              <a:t>)</a:t>
            </a:r>
            <a:r>
              <a:rPr lang="ko-KR" altLang="en-US" sz="1400" b="1" dirty="0" smtClean="0"/>
              <a:t>을 작성</a:t>
            </a:r>
            <a:r>
              <a:rPr lang="en-US" altLang="ko-KR" sz="1400" b="1" dirty="0" smtClean="0"/>
              <a:t/>
            </a:r>
            <a:br>
              <a:rPr lang="en-US" altLang="ko-KR" sz="1400" b="1" dirty="0" smtClean="0"/>
            </a:br>
            <a:r>
              <a:rPr lang="en-US" altLang="ko-KR" sz="1400" b="1" dirty="0" smtClean="0"/>
              <a:t>     · </a:t>
            </a:r>
            <a:r>
              <a:rPr lang="ko-KR" altLang="en-US" sz="1400" b="1" dirty="0" smtClean="0"/>
              <a:t>실시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자사에서 직접 확인하는 점검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확인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해당 교통업체가 점검한 사항을 자사에서 확인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/>
              <a:t>해당 여행상품에서 이용하는 교통수단</a:t>
            </a:r>
            <a:r>
              <a:rPr lang="en-US" altLang="ko-KR" sz="1600" dirty="0"/>
              <a:t>(</a:t>
            </a:r>
            <a:r>
              <a:rPr lang="ko-KR" altLang="en-US" sz="1600" dirty="0"/>
              <a:t>차량</a:t>
            </a:r>
            <a:r>
              <a:rPr lang="en-US" altLang="ko-KR" sz="1600" dirty="0"/>
              <a:t>&amp;</a:t>
            </a:r>
            <a:r>
              <a:rPr lang="ko-KR" altLang="en-US" sz="1600" dirty="0"/>
              <a:t>선박</a:t>
            </a:r>
            <a:r>
              <a:rPr lang="en-US" altLang="ko-KR" sz="1600" dirty="0"/>
              <a:t>)</a:t>
            </a:r>
            <a:r>
              <a:rPr lang="ko-KR" altLang="en-US" sz="1600" dirty="0"/>
              <a:t>의 </a:t>
            </a:r>
            <a:r>
              <a:rPr lang="ko-KR" altLang="en-US" sz="1600" dirty="0" smtClean="0"/>
              <a:t>안전장비 </a:t>
            </a:r>
            <a:r>
              <a:rPr lang="ko-KR" altLang="en-US" sz="1600" dirty="0"/>
              <a:t>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해당 교통수단에 비치되어 있는 안전구호장비 현황을 구체적으로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교통수단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차량</a:t>
            </a:r>
            <a:r>
              <a:rPr lang="en-US" altLang="ko-KR" sz="1600" dirty="0" smtClean="0"/>
              <a:t>&amp;</a:t>
            </a:r>
            <a:r>
              <a:rPr lang="ko-KR" altLang="en-US" sz="1600" dirty="0" smtClean="0"/>
              <a:t>선박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의 운전기사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교통수단에 투입되는 운전기사 및 선장에 대한 </a:t>
            </a:r>
            <a:r>
              <a:rPr lang="en-US" altLang="ko-KR" sz="1400" b="1" dirty="0" smtClean="0"/>
              <a:t>DB</a:t>
            </a:r>
            <a:r>
              <a:rPr lang="ko-KR" altLang="en-US" sz="1400" b="1" dirty="0" smtClean="0"/>
              <a:t>현황 및 자격 현황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운전기사 및 선장의 업무방식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일일 운용시간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업무교대방식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기타 운용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관리 등</a:t>
            </a:r>
            <a:r>
              <a:rPr lang="en-US" altLang="ko-KR" sz="1400" b="1" dirty="0" smtClean="0"/>
              <a:t>)</a:t>
            </a:r>
            <a:endParaRPr lang="ko-KR" altLang="en-US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행사 진행과정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행사 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행사 중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행사 후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에서의 교통수단 안전관리 작성</a:t>
            </a:r>
            <a:endParaRPr lang="en-US" altLang="ko-KR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18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495817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193245"/>
            <a:ext cx="8352928" cy="33239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숙박시설의 안전상태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숙박시설에 대한 안전점검 실시 및 확인 현황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방화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방풍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방수시설 등</a:t>
            </a:r>
            <a:r>
              <a:rPr lang="en-US" altLang="ko-KR" sz="1400" b="1" dirty="0" smtClean="0"/>
              <a:t> </a:t>
            </a:r>
            <a:r>
              <a:rPr lang="ko-KR" altLang="en-US" sz="1400" b="1" dirty="0" smtClean="0"/>
              <a:t>점검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확인 서류</a:t>
            </a:r>
            <a:r>
              <a:rPr lang="en-US" altLang="ko-KR" sz="1400" b="1" dirty="0"/>
              <a:t>)</a:t>
            </a:r>
            <a:r>
              <a:rPr lang="ko-KR" altLang="en-US" sz="1400" b="1" dirty="0" smtClean="0"/>
              <a:t>을 작성</a:t>
            </a:r>
            <a:r>
              <a:rPr lang="en-US" altLang="ko-KR" sz="1400" b="1" dirty="0" smtClean="0"/>
              <a:t/>
            </a:r>
            <a:br>
              <a:rPr lang="en-US" altLang="ko-KR" sz="1400" b="1" dirty="0" smtClean="0"/>
            </a:br>
            <a:r>
              <a:rPr lang="en-US" altLang="ko-KR" sz="1400" b="1" dirty="0" smtClean="0"/>
              <a:t>     · </a:t>
            </a:r>
            <a:r>
              <a:rPr lang="ko-KR" altLang="en-US" sz="1400" b="1" dirty="0" smtClean="0"/>
              <a:t>실시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자사에서 직접 확인하는 점검 </a:t>
            </a:r>
            <a:r>
              <a:rPr lang="en-US" altLang="ko-KR" sz="1400" b="1" dirty="0" smtClean="0"/>
              <a:t>/ </a:t>
            </a:r>
            <a:r>
              <a:rPr lang="ko-KR" altLang="en-US" sz="1400" b="1" dirty="0" smtClean="0"/>
              <a:t>확인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해당 숙박시설이 점검한 사항을 자사에서 확인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/>
              <a:t>해당 여행상품에서 이용하는 </a:t>
            </a:r>
            <a:r>
              <a:rPr lang="ko-KR" altLang="en-US" sz="1600" dirty="0" smtClean="0"/>
              <a:t>숙박시설의 안전장비 </a:t>
            </a:r>
            <a:r>
              <a:rPr lang="ko-KR" altLang="en-US" sz="1600" dirty="0"/>
              <a:t>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해당 숙박시설에 비치되어 있는 안전구호장비 현황을 구체적으로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숙박시설의 운용인원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해당 숙박시설이 안전 관련 인력을 운용하는 경우 작성하고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수영장이나 어린이 시설 등 부대시설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에 개별 운영 중인 안전인력이 있다면 작성</a:t>
            </a:r>
            <a:endParaRPr lang="ko-KR" altLang="en-US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행사 진행과정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행사 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행사 중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행사 후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에서의 숙박시설 안전관리 작성</a:t>
            </a:r>
            <a:endParaRPr lang="en-US" altLang="ko-KR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1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140987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838415"/>
            <a:ext cx="8352928" cy="22467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여행상품에서 이용하는 음식점의 안전관리 및 위생상태 확인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해당 음식점의 시설물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출입문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공간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환풍시설</a:t>
            </a:r>
            <a:r>
              <a:rPr lang="ko-KR" altLang="en-US" sz="1400" b="1" dirty="0" smtClean="0"/>
              <a:t> 등</a:t>
            </a:r>
            <a:r>
              <a:rPr lang="en-US" altLang="ko-KR" sz="1400" b="1" dirty="0" smtClean="0"/>
              <a:t>) </a:t>
            </a:r>
            <a:r>
              <a:rPr lang="ko-KR" altLang="en-US" sz="1400" b="1" dirty="0" smtClean="0"/>
              <a:t>및</a:t>
            </a:r>
            <a:r>
              <a:rPr lang="en-US" altLang="ko-KR" sz="1400" b="1" dirty="0" smtClean="0"/>
              <a:t> </a:t>
            </a:r>
            <a:r>
              <a:rPr lang="ko-KR" altLang="en-US" sz="1400" b="1" dirty="0" err="1" smtClean="0"/>
              <a:t>식기구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식자재에</a:t>
            </a:r>
            <a:r>
              <a:rPr lang="ko-KR" altLang="en-US" sz="1400" b="1" dirty="0" smtClean="0"/>
              <a:t> 대한 안전점검 및 확인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/>
              <a:t>해당 여행상품에서 이용하는 </a:t>
            </a:r>
            <a:r>
              <a:rPr lang="ko-KR" altLang="en-US" sz="1600" dirty="0" smtClean="0"/>
              <a:t>음식점의 화재 예방장치 및 소화시설 </a:t>
            </a:r>
            <a:r>
              <a:rPr lang="ko-KR" altLang="en-US" sz="1600" dirty="0"/>
              <a:t>확인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 이용 중 식사관련 안전 예방활동을 구체적으로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자유식인 경우에도 식사 관련 안전예방을 위한 활동을 작성</a:t>
            </a:r>
            <a:endParaRPr lang="en-US" altLang="ko-KR" sz="16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8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435428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132856"/>
            <a:ext cx="8352928" cy="37856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사건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사고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다수 인원의 상해사고나 사망 및 중경상 등 큰 피해를 입을 수 있는 요소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본 예시는 작성을 돕기 위해 작성된 내용이므로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자사 상품운영에 맞춰 구체적으로 작성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endParaRPr lang="en-US" altLang="ko-KR" sz="400" b="1" dirty="0" smtClean="0"/>
          </a:p>
          <a:p>
            <a:r>
              <a:rPr lang="en-US" altLang="ko-KR" sz="1400" b="1" dirty="0" smtClean="0">
                <a:solidFill>
                  <a:srgbClr val="00B050"/>
                </a:solidFill>
              </a:rPr>
              <a:t>     </a:t>
            </a:r>
            <a:r>
              <a:rPr lang="en-US" altLang="ko-KR" sz="1400" b="1" dirty="0">
                <a:solidFill>
                  <a:srgbClr val="00B050"/>
                </a:solidFill>
              </a:rPr>
              <a:t>· </a:t>
            </a:r>
            <a:r>
              <a:rPr lang="ko-KR" altLang="en-US" sz="1400" b="1" dirty="0" smtClean="0">
                <a:solidFill>
                  <a:srgbClr val="00B050"/>
                </a:solidFill>
              </a:rPr>
              <a:t>관광버스 이용 상품으로 교통사고 가능성 있음</a:t>
            </a:r>
            <a:endParaRPr lang="en-US" altLang="ko-KR" sz="1400" b="1" dirty="0" smtClean="0">
              <a:solidFill>
                <a:srgbClr val="00B050"/>
              </a:solidFill>
            </a:endParaRPr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1) </a:t>
            </a:r>
            <a:r>
              <a:rPr lang="ko-KR" altLang="en-US" sz="1400" b="1" dirty="0" smtClean="0"/>
              <a:t>사전예방 활동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행사 전 차량점검 확인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최신 </a:t>
            </a:r>
            <a:r>
              <a:rPr lang="en-US" altLang="ko-KR" sz="1400" b="1" dirty="0" smtClean="0"/>
              <a:t>5</a:t>
            </a:r>
            <a:r>
              <a:rPr lang="ko-KR" altLang="en-US" sz="1400" b="1" dirty="0" err="1" smtClean="0"/>
              <a:t>년이내</a:t>
            </a:r>
            <a:r>
              <a:rPr lang="ko-KR" altLang="en-US" sz="1400" b="1" dirty="0" smtClean="0"/>
              <a:t> 출시된 차량 이용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버스회사 점검 확인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2) </a:t>
            </a:r>
            <a:r>
              <a:rPr lang="ko-KR" altLang="en-US" sz="1400" b="1" dirty="0" smtClean="0"/>
              <a:t>운영에서의 안전관리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무사고 </a:t>
            </a:r>
            <a:r>
              <a:rPr lang="en-US" altLang="ko-KR" sz="1400" b="1" dirty="0" smtClean="0"/>
              <a:t>3</a:t>
            </a:r>
            <a:r>
              <a:rPr lang="ko-KR" altLang="en-US" sz="1400" b="1" dirty="0" smtClean="0"/>
              <a:t>년 이상 경력의 운전기사 배정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운전기사의 피로도 수시 확인</a:t>
            </a:r>
            <a:r>
              <a:rPr lang="en-US" altLang="ko-KR" sz="1400" b="1" dirty="0" smtClean="0"/>
              <a:t>, </a:t>
            </a:r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    </a:t>
            </a:r>
            <a:r>
              <a:rPr lang="ko-KR" altLang="en-US" sz="1400" b="1" dirty="0" smtClean="0"/>
              <a:t>안전벨트 </a:t>
            </a:r>
            <a:r>
              <a:rPr lang="ko-KR" altLang="en-US" sz="1400" b="1" dirty="0"/>
              <a:t>착용 확인 </a:t>
            </a:r>
            <a:r>
              <a:rPr lang="ko-KR" altLang="en-US" sz="1400" b="1" dirty="0" smtClean="0"/>
              <a:t>철저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장거리 운행 시 휴게시간 지정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3) </a:t>
            </a:r>
            <a:r>
              <a:rPr lang="ko-KR" altLang="en-US" sz="1400" b="1" dirty="0" smtClean="0"/>
              <a:t>발생 시 대응방안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신속하고 정확한 대응을 위해 안전자격</a:t>
            </a:r>
            <a:r>
              <a:rPr lang="en-US" altLang="ko-KR" sz="1400" b="1" dirty="0"/>
              <a:t>(</a:t>
            </a:r>
            <a:r>
              <a:rPr lang="ko-KR" altLang="en-US" sz="1400" b="1" dirty="0"/>
              <a:t>또는 교육</a:t>
            </a:r>
            <a:r>
              <a:rPr lang="en-US" altLang="ko-KR" sz="1400" b="1" dirty="0"/>
              <a:t>) </a:t>
            </a:r>
            <a:r>
              <a:rPr lang="ko-KR" altLang="en-US" sz="1400" b="1" dirty="0"/>
              <a:t>우수자 인솔자 </a:t>
            </a:r>
            <a:r>
              <a:rPr lang="ko-KR" altLang="en-US" sz="1400" b="1" dirty="0" smtClean="0"/>
              <a:t>배정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    </a:t>
            </a:r>
            <a:r>
              <a:rPr lang="ko-KR" altLang="en-US" sz="1400" b="1" dirty="0" smtClean="0"/>
              <a:t>가</a:t>
            </a:r>
            <a:r>
              <a:rPr lang="en-US" altLang="ko-KR" sz="1400" b="1" dirty="0" smtClean="0"/>
              <a:t>. </a:t>
            </a:r>
            <a:r>
              <a:rPr lang="ko-KR" altLang="en-US" sz="1400" b="1" dirty="0" smtClean="0"/>
              <a:t>본사</a:t>
            </a:r>
            <a:r>
              <a:rPr lang="en-US" altLang="ko-KR" sz="1400" b="1" dirty="0" smtClean="0"/>
              <a:t> </a:t>
            </a:r>
            <a:r>
              <a:rPr lang="ko-KR" altLang="en-US" sz="1400" b="1" dirty="0" smtClean="0"/>
              <a:t>및 병원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경찰 즉각 연락 → 나</a:t>
            </a:r>
            <a:r>
              <a:rPr lang="en-US" altLang="ko-KR" sz="1400" b="1" dirty="0" smtClean="0"/>
              <a:t>. </a:t>
            </a:r>
            <a:r>
              <a:rPr lang="ko-KR" altLang="en-US" sz="1400" b="1" dirty="0" smtClean="0"/>
              <a:t>응급조치 및 상황 확인 → 다</a:t>
            </a:r>
            <a:r>
              <a:rPr lang="en-US" altLang="ko-KR" sz="1400" b="1" dirty="0" smtClean="0"/>
              <a:t>. </a:t>
            </a:r>
            <a:r>
              <a:rPr lang="ko-KR" altLang="en-US" sz="1400" b="1" dirty="0" smtClean="0"/>
              <a:t>후송 및 본사 대응</a:t>
            </a:r>
            <a:endParaRPr lang="en-US" altLang="ko-KR" sz="1400" b="1" dirty="0" smtClean="0"/>
          </a:p>
          <a:p>
            <a:endParaRPr lang="en-US" altLang="ko-KR" sz="400" b="1" dirty="0" smtClean="0"/>
          </a:p>
          <a:p>
            <a:r>
              <a:rPr lang="en-US" altLang="ko-KR" sz="1400" b="1" dirty="0" smtClean="0">
                <a:solidFill>
                  <a:srgbClr val="00B050"/>
                </a:solidFill>
              </a:rPr>
              <a:t>     · </a:t>
            </a:r>
            <a:r>
              <a:rPr lang="ko-KR" altLang="en-US" sz="1400" b="1" dirty="0" smtClean="0">
                <a:solidFill>
                  <a:srgbClr val="00B050"/>
                </a:solidFill>
              </a:rPr>
              <a:t>해양스포츠가 포함 된 상품으로 가능성은 매우 적지만 사고 가능성 있음</a:t>
            </a:r>
            <a:endParaRPr lang="en-US" altLang="ko-KR" sz="1400" b="1" dirty="0" smtClean="0">
              <a:solidFill>
                <a:srgbClr val="00B050"/>
              </a:solidFill>
            </a:endParaRPr>
          </a:p>
          <a:p>
            <a:r>
              <a:rPr lang="en-US" altLang="ko-KR" sz="1400" b="1" dirty="0" smtClean="0"/>
              <a:t>       </a:t>
            </a:r>
            <a:r>
              <a:rPr lang="en-US" altLang="ko-KR" sz="1400" b="1" dirty="0"/>
              <a:t>1) </a:t>
            </a:r>
            <a:r>
              <a:rPr lang="ko-KR" altLang="en-US" sz="1400" b="1" dirty="0"/>
              <a:t>사전예방 활동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안전현황 사전 점검 후 업체 선정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업체 운용인력의 자격 확인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보험가입 확인</a:t>
            </a:r>
            <a:endParaRPr lang="en-US" altLang="ko-KR" sz="1400" b="1" dirty="0"/>
          </a:p>
          <a:p>
            <a:r>
              <a:rPr lang="en-US" altLang="ko-KR" sz="1400" b="1" dirty="0"/>
              <a:t>       2) </a:t>
            </a:r>
            <a:r>
              <a:rPr lang="ko-KR" altLang="en-US" sz="1400" b="1" dirty="0"/>
              <a:t>운영에서의 안전관리 </a:t>
            </a:r>
            <a:r>
              <a:rPr lang="en-US" altLang="ko-KR" sz="1400" b="1" dirty="0"/>
              <a:t>: </a:t>
            </a:r>
            <a:r>
              <a:rPr lang="ko-KR" altLang="en-US" sz="1400" b="1" dirty="0" smtClean="0"/>
              <a:t>안전 주의사항 설명 의무적 시행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운영 직전 장비상태 확인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진행과정을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   </a:t>
            </a:r>
            <a:r>
              <a:rPr lang="ko-KR" altLang="en-US" sz="1400" b="1" dirty="0" smtClean="0"/>
              <a:t> 인솔자가 지켜보면서 확인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지병 또는 </a:t>
            </a:r>
            <a:r>
              <a:rPr lang="ko-KR" altLang="en-US" sz="1400" b="1" dirty="0" err="1" smtClean="0"/>
              <a:t>기왕증</a:t>
            </a:r>
            <a:r>
              <a:rPr lang="ko-KR" altLang="en-US" sz="1400" b="1" dirty="0" smtClean="0"/>
              <a:t> 등 여행자의 병력 확인</a:t>
            </a:r>
            <a:endParaRPr lang="en-US" altLang="ko-KR" sz="1400" b="1" dirty="0"/>
          </a:p>
          <a:p>
            <a:r>
              <a:rPr lang="en-US" altLang="ko-KR" sz="1400" b="1" dirty="0" smtClean="0"/>
              <a:t>       3</a:t>
            </a:r>
            <a:r>
              <a:rPr lang="en-US" altLang="ko-KR" sz="1400" b="1" dirty="0"/>
              <a:t>) </a:t>
            </a:r>
            <a:r>
              <a:rPr lang="ko-KR" altLang="en-US" sz="1400" b="1" dirty="0"/>
              <a:t>발생 시 </a:t>
            </a:r>
            <a:r>
              <a:rPr lang="ko-KR" altLang="en-US" sz="1400" b="1" dirty="0" smtClean="0"/>
              <a:t>대응방안</a:t>
            </a:r>
            <a:endParaRPr lang="en-US" altLang="ko-KR" sz="1400" b="1" dirty="0"/>
          </a:p>
          <a:p>
            <a:r>
              <a:rPr lang="en-US" altLang="ko-KR" sz="1400" b="1" dirty="0"/>
              <a:t>           </a:t>
            </a:r>
            <a:r>
              <a:rPr lang="ko-KR" altLang="en-US" sz="1400" b="1" dirty="0"/>
              <a:t>가</a:t>
            </a:r>
            <a:r>
              <a:rPr lang="en-US" altLang="ko-KR" sz="1400" b="1" dirty="0"/>
              <a:t>. </a:t>
            </a:r>
            <a:r>
              <a:rPr lang="ko-KR" altLang="en-US" sz="1400" b="1" dirty="0"/>
              <a:t>본사</a:t>
            </a:r>
            <a:r>
              <a:rPr lang="en-US" altLang="ko-KR" sz="1400" b="1" dirty="0"/>
              <a:t> </a:t>
            </a:r>
            <a:r>
              <a:rPr lang="ko-KR" altLang="en-US" sz="1400" b="1" dirty="0"/>
              <a:t>및 병원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경찰 즉각 연락 → 나</a:t>
            </a:r>
            <a:r>
              <a:rPr lang="en-US" altLang="ko-KR" sz="1400" b="1" dirty="0"/>
              <a:t>. </a:t>
            </a:r>
            <a:r>
              <a:rPr lang="ko-KR" altLang="en-US" sz="1400" b="1" dirty="0"/>
              <a:t>응급조치 및 상황 확인 → 다</a:t>
            </a:r>
            <a:r>
              <a:rPr lang="en-US" altLang="ko-KR" sz="1400" b="1" dirty="0"/>
              <a:t>. </a:t>
            </a:r>
            <a:r>
              <a:rPr lang="ko-KR" altLang="en-US" sz="1400" b="1" dirty="0"/>
              <a:t>후송 및 본사 대응</a:t>
            </a:r>
            <a:endParaRPr lang="en-US" altLang="ko-KR" sz="1400" b="1" spc="-15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en-US" altLang="ko-KR" sz="1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53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170604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868032"/>
            <a:ext cx="8352928" cy="1785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여행상품을 이용하게 되는 경우 소비자에게 제공되는 유의사항 및 준비물 등 안전</a:t>
            </a:r>
            <a:endParaRPr lang="en-US" altLang="ko-KR" sz="1600" dirty="0" smtClean="0"/>
          </a:p>
          <a:p>
            <a:r>
              <a:rPr lang="ko-KR" altLang="en-US" sz="1600" dirty="0" smtClean="0"/>
              <a:t>  관련 정보제공 사항 전체를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상품의 특성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현지상황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여행시기를 반영하여 소비자가 알아야 할 안전정보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소비자가 사전에 여행사에 알려야 할 사항 및</a:t>
            </a:r>
            <a:r>
              <a:rPr lang="en-US" altLang="ko-KR" sz="1400" b="1" dirty="0" smtClean="0"/>
              <a:t> </a:t>
            </a:r>
            <a:r>
              <a:rPr lang="ko-KR" altLang="en-US" sz="1400" b="1" dirty="0" smtClean="0"/>
              <a:t>여행에 필요한 필수 준비물 등 제공되는 여행정보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자유여행인 경우에도 안전에 관한 일체 정보제공 사항을 작성</a:t>
            </a:r>
            <a:endParaRPr lang="en-US" altLang="ko-KR" sz="16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7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54116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551544"/>
            <a:ext cx="8352928" cy="267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여행상품을 이용하면서 소비자에게 제공되는 연락처 정보를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해당여행상품을 이용하면서 문제가 발생하거나 안전사건</a:t>
            </a:r>
            <a:r>
              <a:rPr lang="en-US" altLang="ko-KR" sz="1600" dirty="0" smtClean="0"/>
              <a:t>&amp;</a:t>
            </a:r>
            <a:r>
              <a:rPr lang="ko-KR" altLang="en-US" sz="1600" dirty="0" smtClean="0"/>
              <a:t>사고가 발생한 경우 소비자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가 취할 수 있는 연락방법 및 체계 등을 구체적으로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인솔자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가이드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의 연락처 및 인솔자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가이드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가 없는 경우 연락 방법 및 연락 가능한 연락처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회사 및 거래처 등의 연락처 및 체계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여행사 제어범위가 아닌 경우 관리책임자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교통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숙박 등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에게 연락 할 수 있도록 제공하는 연락처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여행사나 거래처가 아닌 직접적인 도움을 받을 수 있는 </a:t>
            </a:r>
            <a:r>
              <a:rPr lang="ko-KR" altLang="en-US" sz="1400" b="1" dirty="0" err="1" smtClean="0"/>
              <a:t>공기관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병원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소방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경찰 등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의 연락처</a:t>
            </a:r>
            <a:endParaRPr lang="en-US" altLang="ko-KR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자유여행인 경우에도 안전연락처 관련 일체 정보제공 사항을 작성</a:t>
            </a:r>
            <a:endParaRPr lang="en-US" altLang="ko-KR" sz="16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92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17720" y="366772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본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글상자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내용을 삭제하고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상품명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작성하세요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7720" y="3607132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일반패키지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섬여행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트래킹</a:t>
            </a:r>
            <a:r>
              <a:rPr lang="en-US" altLang="ko-K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레포츠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농촌체험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기타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작성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7720" y="1324422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본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글상자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내용을 삭제하고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작성하세요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17720" y="4284636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버스여행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열차여행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선박여행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자전거여행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기타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작성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17720" y="4969320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호텔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모텔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펜션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방갈로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캠핑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기타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작성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 없음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17720" y="5662468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무박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1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박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2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박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4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박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5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박 이상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17720" y="2368406"/>
            <a:ext cx="6696744" cy="369332"/>
          </a:xfrm>
          <a:prstGeom prst="rect">
            <a:avLst/>
          </a:prstGeom>
          <a:solidFill>
            <a:schemeClr val="tx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본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글상자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내용을 삭제하고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계절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을 작성하세요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8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79512" y="1560930"/>
            <a:ext cx="720080" cy="51530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</a:t>
            </a:r>
            <a:r>
              <a:rPr lang="ko-KR" altLang="en-US" sz="1200" dirty="0" smtClean="0"/>
              <a:t>일차</a:t>
            </a:r>
            <a:endParaRPr lang="ko-KR" altLang="en-US" sz="1200" dirty="0"/>
          </a:p>
        </p:txBody>
      </p:sp>
      <p:sp>
        <p:nvSpPr>
          <p:cNvPr id="10" name="직사각형 9"/>
          <p:cNvSpPr/>
          <p:nvPr/>
        </p:nvSpPr>
        <p:spPr>
          <a:xfrm>
            <a:off x="1043608" y="1560930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08:00</a:t>
            </a:r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1907704" y="1560930"/>
            <a:ext cx="36004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err="1" smtClean="0"/>
              <a:t>가나다역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번 출구 앞 집결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>
            <a:off x="5652120" y="1560929"/>
            <a:ext cx="1008112" cy="24561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관광버스</a:t>
            </a:r>
            <a:endParaRPr lang="ko-KR" altLang="en-US" sz="1100" dirty="0"/>
          </a:p>
        </p:txBody>
      </p:sp>
      <p:sp>
        <p:nvSpPr>
          <p:cNvPr id="13" name="직사각형 12"/>
          <p:cNvSpPr/>
          <p:nvPr/>
        </p:nvSpPr>
        <p:spPr>
          <a:xfrm>
            <a:off x="6804248" y="1560929"/>
            <a:ext cx="1008112" cy="24561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가나다호텔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투</a:t>
            </a:r>
            <a:r>
              <a:rPr lang="ko-KR" altLang="en-US" sz="1100" dirty="0"/>
              <a:t>숙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7956376" y="1560930"/>
            <a:ext cx="1008112" cy="11926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아침</a:t>
            </a:r>
            <a:endParaRPr lang="en-US" altLang="ko-KR" sz="1200" dirty="0" smtClean="0"/>
          </a:p>
          <a:p>
            <a:pPr algn="ctr"/>
            <a:r>
              <a:rPr lang="en-US" altLang="ko-KR" sz="900" spc="-150" dirty="0" smtClean="0"/>
              <a:t>(</a:t>
            </a:r>
            <a:r>
              <a:rPr lang="ko-KR" altLang="en-US" sz="900" spc="-150" dirty="0" smtClean="0"/>
              <a:t>도시락 제공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16" name="직사각형 15"/>
          <p:cNvSpPr/>
          <p:nvPr/>
        </p:nvSpPr>
        <p:spPr>
          <a:xfrm>
            <a:off x="1043608" y="2064986"/>
            <a:ext cx="720080" cy="688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10:00</a:t>
            </a:r>
          </a:p>
          <a:p>
            <a:pPr algn="ctr"/>
            <a:r>
              <a:rPr lang="en-US" altLang="ko-KR" sz="1200" dirty="0" smtClean="0"/>
              <a:t>~</a:t>
            </a:r>
          </a:p>
          <a:p>
            <a:pPr algn="ctr"/>
            <a:r>
              <a:rPr lang="en-US" altLang="ko-KR" sz="1200" dirty="0" smtClean="0"/>
              <a:t>12:30</a:t>
            </a:r>
            <a:endParaRPr lang="ko-KR" altLang="en-US" sz="1200" dirty="0"/>
          </a:p>
        </p:txBody>
      </p:sp>
      <p:sp>
        <p:nvSpPr>
          <p:cNvPr id="17" name="직사각형 16"/>
          <p:cNvSpPr/>
          <p:nvPr/>
        </p:nvSpPr>
        <p:spPr>
          <a:xfrm>
            <a:off x="1907704" y="2064986"/>
            <a:ext cx="3600400" cy="688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가나다 여행지 도착 및 관광</a:t>
            </a:r>
            <a:r>
              <a:rPr lang="en-US" altLang="ko-KR" sz="1200" dirty="0" smtClean="0"/>
              <a:t>(1</a:t>
            </a:r>
            <a:r>
              <a:rPr lang="ko-KR" altLang="en-US" sz="1200" dirty="0" smtClean="0"/>
              <a:t>시간</a:t>
            </a:r>
            <a:r>
              <a:rPr lang="en-US" altLang="ko-KR" sz="1200" dirty="0" smtClean="0"/>
              <a:t>)</a:t>
            </a:r>
          </a:p>
          <a:p>
            <a:pPr algn="just"/>
            <a:r>
              <a:rPr lang="ko-KR" altLang="en-US" sz="1200" dirty="0" smtClean="0"/>
              <a:t>자전거 이동</a:t>
            </a:r>
            <a:r>
              <a:rPr lang="en-US" altLang="ko-KR" sz="1200" dirty="0" smtClean="0"/>
              <a:t>(30</a:t>
            </a:r>
            <a:r>
              <a:rPr lang="ko-KR" altLang="en-US" sz="1200" dirty="0" smtClean="0"/>
              <a:t>분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ㅇㅇ</a:t>
            </a:r>
            <a:r>
              <a:rPr lang="en-US" altLang="ko-KR" sz="1200" dirty="0" smtClean="0"/>
              <a:t>~</a:t>
            </a:r>
            <a:r>
              <a:rPr lang="ko-KR" altLang="en-US" sz="1200" dirty="0" err="1" smtClean="0"/>
              <a:t>ㅇㅇ</a:t>
            </a:r>
            <a:r>
              <a:rPr lang="en-US" altLang="ko-KR" sz="1200" dirty="0" smtClean="0"/>
              <a:t>)</a:t>
            </a:r>
          </a:p>
          <a:p>
            <a:pPr algn="just"/>
            <a:r>
              <a:rPr lang="ko-KR" altLang="en-US" sz="1200" dirty="0" smtClean="0"/>
              <a:t>가나다 관람</a:t>
            </a:r>
            <a:r>
              <a:rPr lang="en-US" altLang="ko-KR" sz="1200" dirty="0" smtClean="0"/>
              <a:t>(1</a:t>
            </a:r>
            <a:r>
              <a:rPr lang="ko-KR" altLang="en-US" sz="1200" dirty="0" smtClean="0"/>
              <a:t>시간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sp>
        <p:nvSpPr>
          <p:cNvPr id="21" name="직사각형 20"/>
          <p:cNvSpPr/>
          <p:nvPr/>
        </p:nvSpPr>
        <p:spPr>
          <a:xfrm>
            <a:off x="1043608" y="2825561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12:30</a:t>
            </a:r>
            <a:endParaRPr lang="ko-KR" altLang="en-US" sz="1200" dirty="0"/>
          </a:p>
        </p:txBody>
      </p:sp>
      <p:sp>
        <p:nvSpPr>
          <p:cNvPr id="22" name="직사각형 21"/>
          <p:cNvSpPr/>
          <p:nvPr/>
        </p:nvSpPr>
        <p:spPr>
          <a:xfrm>
            <a:off x="1907704" y="2825561"/>
            <a:ext cx="36004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점심식사</a:t>
            </a:r>
            <a:endParaRPr lang="ko-KR" altLang="en-US" sz="1200" dirty="0"/>
          </a:p>
        </p:txBody>
      </p:sp>
      <p:sp>
        <p:nvSpPr>
          <p:cNvPr id="23" name="직사각형 22"/>
          <p:cNvSpPr/>
          <p:nvPr/>
        </p:nvSpPr>
        <p:spPr>
          <a:xfrm>
            <a:off x="7956376" y="2825561"/>
            <a:ext cx="1008112" cy="1191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점심</a:t>
            </a:r>
            <a:endParaRPr lang="en-US" altLang="ko-KR" sz="1200" dirty="0" smtClean="0"/>
          </a:p>
          <a:p>
            <a:pPr algn="ctr"/>
            <a:r>
              <a:rPr lang="en-US" altLang="ko-KR" sz="900" spc="-150" dirty="0" smtClean="0"/>
              <a:t>(</a:t>
            </a:r>
            <a:r>
              <a:rPr lang="ko-KR" altLang="en-US" sz="900" spc="-150" dirty="0" err="1" smtClean="0"/>
              <a:t>자유식</a:t>
            </a:r>
            <a:r>
              <a:rPr lang="ko-KR" altLang="en-US" sz="900" spc="-150" dirty="0" smtClean="0"/>
              <a:t>  </a:t>
            </a:r>
            <a:r>
              <a:rPr lang="ko-KR" altLang="en-US" sz="900" spc="-150" dirty="0" err="1" smtClean="0"/>
              <a:t>불포함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24" name="직사각형 23"/>
          <p:cNvSpPr/>
          <p:nvPr/>
        </p:nvSpPr>
        <p:spPr>
          <a:xfrm>
            <a:off x="1043608" y="3331567"/>
            <a:ext cx="720080" cy="6854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14:00</a:t>
            </a:r>
          </a:p>
          <a:p>
            <a:pPr algn="ctr"/>
            <a:r>
              <a:rPr lang="en-US" altLang="ko-KR" sz="1200" dirty="0" smtClean="0"/>
              <a:t>~</a:t>
            </a:r>
          </a:p>
          <a:p>
            <a:pPr algn="ctr"/>
            <a:r>
              <a:rPr lang="en-US" altLang="ko-KR" sz="1200" dirty="0" smtClean="0"/>
              <a:t>16:00</a:t>
            </a:r>
            <a:endParaRPr lang="ko-KR" altLang="en-US" sz="1200" dirty="0"/>
          </a:p>
        </p:txBody>
      </p:sp>
      <p:sp>
        <p:nvSpPr>
          <p:cNvPr id="25" name="직사각형 24"/>
          <p:cNvSpPr/>
          <p:nvPr/>
        </p:nvSpPr>
        <p:spPr>
          <a:xfrm>
            <a:off x="1907704" y="3331567"/>
            <a:ext cx="3600400" cy="6854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가나다 관광지 도착 및 가나다 체험</a:t>
            </a:r>
            <a:r>
              <a:rPr lang="en-US" altLang="ko-KR" sz="1200" dirty="0" smtClean="0"/>
              <a:t>(1</a:t>
            </a:r>
            <a:r>
              <a:rPr lang="ko-KR" altLang="en-US" sz="1200" dirty="0" smtClean="0"/>
              <a:t>시간</a:t>
            </a:r>
            <a:r>
              <a:rPr lang="en-US" altLang="ko-KR" sz="1200" dirty="0" smtClean="0"/>
              <a:t>)</a:t>
            </a:r>
          </a:p>
          <a:p>
            <a:pPr algn="just"/>
            <a:r>
              <a:rPr lang="ko-KR" altLang="en-US" sz="1200" dirty="0" smtClean="0"/>
              <a:t>관광버스 이동</a:t>
            </a:r>
            <a:r>
              <a:rPr lang="en-US" altLang="ko-KR" sz="1200" dirty="0" smtClean="0"/>
              <a:t>(30</a:t>
            </a:r>
            <a:r>
              <a:rPr lang="ko-KR" altLang="en-US" sz="1200" dirty="0" smtClean="0"/>
              <a:t>분</a:t>
            </a:r>
            <a:r>
              <a:rPr lang="en-US" altLang="ko-KR" sz="1200" dirty="0" smtClean="0"/>
              <a:t>)</a:t>
            </a:r>
            <a:endParaRPr lang="en-US" altLang="ko-KR" sz="1200" dirty="0"/>
          </a:p>
          <a:p>
            <a:pPr algn="just"/>
            <a:r>
              <a:rPr lang="ko-KR" altLang="en-US" sz="1200" dirty="0" smtClean="0"/>
              <a:t>가나다 판매점</a:t>
            </a:r>
            <a:r>
              <a:rPr lang="en-US" altLang="ko-KR" sz="1200" dirty="0" smtClean="0"/>
              <a:t>(30</a:t>
            </a:r>
            <a:r>
              <a:rPr lang="ko-KR" altLang="en-US" sz="1200" dirty="0" smtClean="0"/>
              <a:t>분</a:t>
            </a:r>
            <a:r>
              <a:rPr lang="en-US" altLang="ko-KR" sz="1200" dirty="0" smtClean="0"/>
              <a:t>)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1043608" y="4092620"/>
            <a:ext cx="720080" cy="6771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16:30</a:t>
            </a:r>
          </a:p>
          <a:p>
            <a:pPr algn="ctr"/>
            <a:r>
              <a:rPr lang="en-US" altLang="ko-KR" sz="1200" dirty="0" smtClean="0"/>
              <a:t>~</a:t>
            </a:r>
          </a:p>
          <a:p>
            <a:pPr algn="ctr"/>
            <a:r>
              <a:rPr lang="en-US" altLang="ko-KR" sz="1200" dirty="0" smtClean="0"/>
              <a:t>18:00</a:t>
            </a:r>
            <a:endParaRPr lang="ko-KR" altLang="en-US" sz="1200" dirty="0"/>
          </a:p>
        </p:txBody>
      </p:sp>
      <p:sp>
        <p:nvSpPr>
          <p:cNvPr id="27" name="직사각형 26"/>
          <p:cNvSpPr/>
          <p:nvPr/>
        </p:nvSpPr>
        <p:spPr>
          <a:xfrm>
            <a:off x="1907704" y="4092620"/>
            <a:ext cx="3600400" cy="6771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가나다 </a:t>
            </a:r>
            <a:r>
              <a:rPr lang="ko-KR" altLang="en-US" sz="1200" dirty="0" err="1" smtClean="0"/>
              <a:t>레일바이크</a:t>
            </a:r>
            <a:r>
              <a:rPr lang="ko-KR" altLang="en-US" sz="1200" dirty="0" smtClean="0"/>
              <a:t> 탑승</a:t>
            </a:r>
            <a:endParaRPr lang="en-US" altLang="ko-KR" sz="1200" dirty="0" smtClean="0"/>
          </a:p>
          <a:p>
            <a:pPr algn="just"/>
            <a:r>
              <a:rPr lang="en-US" altLang="ko-KR" sz="1200" dirty="0" smtClean="0"/>
              <a:t>(2</a:t>
            </a:r>
            <a:r>
              <a:rPr lang="ko-KR" altLang="en-US" sz="1200" dirty="0" smtClean="0"/>
              <a:t>시간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ㅇㅇ</a:t>
            </a:r>
            <a:r>
              <a:rPr lang="en-US" altLang="ko-KR" sz="1200" dirty="0" smtClean="0"/>
              <a:t>~</a:t>
            </a:r>
            <a:r>
              <a:rPr lang="ko-KR" altLang="en-US" sz="1200" dirty="0" err="1" smtClean="0"/>
              <a:t>ㅇㅇ</a:t>
            </a:r>
            <a:r>
              <a:rPr lang="ko-KR" altLang="en-US" sz="1200" dirty="0" smtClean="0"/>
              <a:t> 왕복</a:t>
            </a:r>
            <a:r>
              <a:rPr lang="en-US" altLang="ko-KR" sz="1200" dirty="0" smtClean="0"/>
              <a:t>)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1043608" y="4845509"/>
            <a:ext cx="720080" cy="644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/>
              <a:t>19:00</a:t>
            </a:r>
          </a:p>
          <a:p>
            <a:pPr algn="ctr"/>
            <a:r>
              <a:rPr lang="en-US" altLang="ko-KR" sz="1200" dirty="0" smtClean="0"/>
              <a:t>~</a:t>
            </a:r>
          </a:p>
          <a:p>
            <a:pPr algn="ctr"/>
            <a:r>
              <a:rPr lang="en-US" altLang="ko-KR" sz="1200" dirty="0" smtClean="0"/>
              <a:t>18:00</a:t>
            </a:r>
            <a:endParaRPr lang="ko-KR" altLang="en-US" sz="1200" dirty="0"/>
          </a:p>
        </p:txBody>
      </p:sp>
      <p:sp>
        <p:nvSpPr>
          <p:cNvPr id="30" name="직사각형 29"/>
          <p:cNvSpPr/>
          <p:nvPr/>
        </p:nvSpPr>
        <p:spPr>
          <a:xfrm>
            <a:off x="1907704" y="4845509"/>
            <a:ext cx="3600400" cy="644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200" dirty="0" smtClean="0"/>
              <a:t>숙소 이동</a:t>
            </a:r>
            <a:endParaRPr lang="en-US" altLang="ko-KR" sz="1200" dirty="0" smtClean="0"/>
          </a:p>
          <a:p>
            <a:pPr algn="just"/>
            <a:endParaRPr lang="en-US" altLang="ko-KR" sz="1200" dirty="0"/>
          </a:p>
          <a:p>
            <a:pPr algn="just"/>
            <a:r>
              <a:rPr lang="ko-KR" altLang="en-US" sz="1200" dirty="0" smtClean="0"/>
              <a:t>저녁식사</a:t>
            </a:r>
            <a:endParaRPr lang="en-US" altLang="ko-KR" sz="1200" dirty="0" smtClean="0"/>
          </a:p>
        </p:txBody>
      </p:sp>
      <p:sp>
        <p:nvSpPr>
          <p:cNvPr id="32" name="직사각형 31"/>
          <p:cNvSpPr/>
          <p:nvPr/>
        </p:nvSpPr>
        <p:spPr>
          <a:xfrm>
            <a:off x="7956376" y="4092619"/>
            <a:ext cx="1008112" cy="1397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저녁</a:t>
            </a:r>
            <a:endParaRPr lang="en-US" altLang="ko-KR" sz="1200" dirty="0" smtClean="0"/>
          </a:p>
          <a:p>
            <a:pPr algn="ctr"/>
            <a:r>
              <a:rPr lang="en-US" altLang="ko-KR" sz="900" spc="-150" dirty="0" smtClean="0"/>
              <a:t>(</a:t>
            </a:r>
            <a:r>
              <a:rPr lang="ko-KR" altLang="en-US" sz="900" spc="-150" dirty="0" smtClean="0"/>
              <a:t>특식 제공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33" name="직사각형 32"/>
          <p:cNvSpPr/>
          <p:nvPr/>
        </p:nvSpPr>
        <p:spPr>
          <a:xfrm>
            <a:off x="1043608" y="5567211"/>
            <a:ext cx="720080" cy="1129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주요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관광지 사진</a:t>
            </a:r>
            <a:endParaRPr lang="ko-KR" altLang="en-US" sz="1100" dirty="0"/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5577124"/>
            <a:ext cx="1728192" cy="1136869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618" y="5578089"/>
            <a:ext cx="1756486" cy="1118207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19" y="5567211"/>
            <a:ext cx="3312369" cy="1132068"/>
          </a:xfrm>
          <a:prstGeom prst="rect">
            <a:avLst/>
          </a:prstGeom>
        </p:spPr>
      </p:pic>
      <p:sp>
        <p:nvSpPr>
          <p:cNvPr id="39" name="직사각형 38"/>
          <p:cNvSpPr/>
          <p:nvPr/>
        </p:nvSpPr>
        <p:spPr>
          <a:xfrm>
            <a:off x="7424309" y="5622194"/>
            <a:ext cx="820099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관광버스</a:t>
            </a:r>
            <a:endParaRPr lang="ko-KR" altLang="en-US" sz="900" dirty="0"/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19" y="4101712"/>
            <a:ext cx="1850859" cy="1388145"/>
          </a:xfrm>
          <a:prstGeom prst="rect">
            <a:avLst/>
          </a:prstGeom>
        </p:spPr>
      </p:pic>
      <p:sp>
        <p:nvSpPr>
          <p:cNvPr id="19" name="오른쪽 화살표 18"/>
          <p:cNvSpPr/>
          <p:nvPr/>
        </p:nvSpPr>
        <p:spPr>
          <a:xfrm rot="10800000">
            <a:off x="7596336" y="4611216"/>
            <a:ext cx="530690" cy="360041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/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212" y="1776954"/>
            <a:ext cx="896184" cy="66384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79512" y="764704"/>
            <a:ext cx="1082349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여행일정표</a:t>
            </a:r>
            <a:endParaRPr lang="ko-KR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9512" y="1176410"/>
            <a:ext cx="720080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일차</a:t>
            </a:r>
            <a:endParaRPr lang="ko-KR" alt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1043608" y="1176411"/>
            <a:ext cx="720080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smtClean="0"/>
              <a:t>시간</a:t>
            </a:r>
            <a:endParaRPr lang="ko-KR" altLang="en-US" sz="1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907704" y="1176411"/>
            <a:ext cx="3600400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일 정</a:t>
            </a:r>
            <a:endParaRPr lang="ko-KR" altLang="en-US" sz="1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5652120" y="1176411"/>
            <a:ext cx="1008112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smtClean="0"/>
              <a:t>교통</a:t>
            </a:r>
            <a:endParaRPr lang="ko-KR" altLang="en-US" sz="12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6804248" y="1176411"/>
            <a:ext cx="1008112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숙박</a:t>
            </a:r>
            <a:endParaRPr lang="ko-KR" altLang="en-US" sz="12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956376" y="1176411"/>
            <a:ext cx="1008112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식사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01503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099176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796604"/>
            <a:ext cx="8352928" cy="20005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슬라이드부터는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여행상품의 기획과정 및 타 상품 대비 차별성에 관하여 단계별로 구체적으로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새로운 아이템 및 아이디어를 반영하여 상품 구성 및 기획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새로운 지역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인프라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또는 독창성을 반영한 상품 구성 및 기획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기존 상품에 새로운 서비스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효율성 및</a:t>
            </a:r>
            <a:r>
              <a:rPr lang="en-US" altLang="ko-KR" sz="1400" b="1" dirty="0" smtClean="0"/>
              <a:t> </a:t>
            </a:r>
            <a:r>
              <a:rPr lang="ko-KR" altLang="en-US" sz="1400" b="1" dirty="0" err="1" smtClean="0"/>
              <a:t>접근성</a:t>
            </a:r>
            <a:r>
              <a:rPr lang="ko-KR" altLang="en-US" sz="1400" b="1" dirty="0" smtClean="0"/>
              <a:t> 향상 등 업그레이드 된 상품 구성 및 기획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51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043444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1611372"/>
            <a:ext cx="8352928" cy="50167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여행상품의 일정이 상품의 기획 의도 및 목적에 부합한지에 대한 평가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전반적인 일정이나 각 여행요소들이 상품의 구성요소로 적합한지를 설명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부합요소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소비자의 개별 자유시간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충분한 휴식시간 또는 관광시간 할애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취미</a:t>
            </a:r>
            <a:r>
              <a:rPr lang="en-US" altLang="ko-KR" sz="1400" b="1" dirty="0" smtClean="0"/>
              <a:t>/</a:t>
            </a:r>
            <a:r>
              <a:rPr lang="ko-KR" altLang="en-US" sz="1400" b="1" dirty="0" smtClean="0"/>
              <a:t>취향</a:t>
            </a:r>
            <a:r>
              <a:rPr lang="en-US" altLang="ko-KR" sz="1400" b="1" dirty="0" smtClean="0"/>
              <a:t>/</a:t>
            </a:r>
            <a:r>
              <a:rPr lang="ko-KR" altLang="en-US" sz="1400" b="1" dirty="0" smtClean="0"/>
              <a:t>관심 등을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일부 해소할 수 있는 일정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적정한 이동시간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다양한 </a:t>
            </a:r>
            <a:r>
              <a:rPr lang="ko-KR" altLang="en-US" sz="1400" b="1" dirty="0" err="1" smtClean="0"/>
              <a:t>레져</a:t>
            </a:r>
            <a:r>
              <a:rPr lang="ko-KR" altLang="en-US" sz="1400" b="1" dirty="0" smtClean="0"/>
              <a:t> 활동 포함 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해당 상품의 기본 목적 및 </a:t>
            </a:r>
            <a:r>
              <a:rPr lang="ko-KR" altLang="en-US" sz="1600" dirty="0" err="1" smtClean="0"/>
              <a:t>컨셉</a:t>
            </a:r>
            <a:r>
              <a:rPr lang="ko-KR" altLang="en-US" sz="1600" dirty="0" smtClean="0"/>
              <a:t> 등에 따라 볼거리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먹을거리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즐길거리</a:t>
            </a:r>
            <a:r>
              <a:rPr lang="en-US" altLang="ko-KR" sz="1600" dirty="0"/>
              <a:t> </a:t>
            </a:r>
            <a:r>
              <a:rPr lang="ko-KR" altLang="en-US" sz="1600" dirty="0" smtClean="0"/>
              <a:t>등을 목적이나</a:t>
            </a:r>
            <a:endParaRPr lang="en-US" altLang="ko-KR" sz="1600" dirty="0" smtClean="0"/>
          </a:p>
          <a:p>
            <a:r>
              <a:rPr lang="ko-KR" altLang="en-US" sz="1600" dirty="0" smtClean="0"/>
              <a:t>  </a:t>
            </a:r>
            <a:r>
              <a:rPr lang="ko-KR" altLang="en-US" sz="1600" dirty="0" err="1" smtClean="0"/>
              <a:t>컨셉에</a:t>
            </a:r>
            <a:r>
              <a:rPr lang="ko-KR" altLang="en-US" sz="1600" dirty="0" smtClean="0"/>
              <a:t> 맞도록 제공하고 있는 사항이 있다면 작성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en-US" altLang="ko-KR" sz="1600" dirty="0" smtClean="0"/>
              <a:t> </a:t>
            </a:r>
            <a:r>
              <a:rPr lang="en-US" altLang="ko-KR" sz="1400" b="1" dirty="0" smtClean="0"/>
              <a:t> 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 </a:t>
            </a:r>
            <a:r>
              <a:rPr lang="ko-KR" altLang="en-US" sz="1400" b="1" dirty="0">
                <a:solidFill>
                  <a:srgbClr val="0000FF"/>
                </a:solidFill>
              </a:rPr>
              <a:t>본 예시는 작성을 돕기 위해 작성된 내용이므로</a:t>
            </a:r>
            <a:r>
              <a:rPr lang="en-US" altLang="ko-KR" sz="1400" b="1" dirty="0">
                <a:solidFill>
                  <a:srgbClr val="0000FF"/>
                </a:solidFill>
              </a:rPr>
              <a:t>,</a:t>
            </a:r>
            <a:r>
              <a:rPr lang="ko-KR" altLang="en-US" sz="1400" b="1" dirty="0">
                <a:solidFill>
                  <a:srgbClr val="0000FF"/>
                </a:solidFill>
              </a:rPr>
              <a:t> 자사 상품운영에 맞춰 구체적으로 작성</a:t>
            </a:r>
            <a:endParaRPr lang="en-US" altLang="ko-KR" sz="1400" b="1" dirty="0">
              <a:solidFill>
                <a:srgbClr val="0000FF"/>
              </a:solidFill>
            </a:endParaRPr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먹거리여행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주목적</a:t>
            </a:r>
            <a:r>
              <a:rPr lang="en-US" altLang="ko-KR" sz="1400" b="1" dirty="0" smtClean="0"/>
              <a:t>)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전 일정 지역 특산물을 이용한 특식이 제공되는 상품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  1</a:t>
            </a:r>
            <a:r>
              <a:rPr lang="ko-KR" altLang="en-US" sz="1400" b="1" dirty="0" smtClean="0"/>
              <a:t>일차 </a:t>
            </a:r>
            <a:r>
              <a:rPr lang="en-US" altLang="ko-KR" sz="1400" b="1" dirty="0" smtClean="0"/>
              <a:t>(</a:t>
            </a:r>
            <a:r>
              <a:rPr lang="ko-KR" altLang="en-US" sz="1400" b="1" dirty="0"/>
              <a:t>아침</a:t>
            </a:r>
            <a:r>
              <a:rPr lang="en-US" altLang="ko-KR" sz="1400" b="1" dirty="0"/>
              <a:t>) : </a:t>
            </a:r>
            <a:r>
              <a:rPr lang="ko-KR" altLang="en-US" sz="1400" b="1" dirty="0" smtClean="0"/>
              <a:t>아침출발로 </a:t>
            </a:r>
            <a:r>
              <a:rPr lang="ko-KR" altLang="en-US" sz="1400" b="1" dirty="0" err="1" smtClean="0"/>
              <a:t>불포함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          (</a:t>
            </a:r>
            <a:r>
              <a:rPr lang="ko-KR" altLang="en-US" sz="1400" b="1" dirty="0" smtClean="0"/>
              <a:t>점심</a:t>
            </a:r>
            <a:r>
              <a:rPr lang="en-US" altLang="ko-KR" sz="1400" b="1" dirty="0" smtClean="0"/>
              <a:t>) : </a:t>
            </a:r>
            <a:r>
              <a:rPr lang="ko-KR" altLang="en-US" sz="1400" b="1" dirty="0" err="1" smtClean="0"/>
              <a:t>ㅇㅇㅇ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&lt;</a:t>
            </a:r>
            <a:r>
              <a:rPr lang="ko-KR" altLang="en-US" sz="1400" b="1" dirty="0" err="1" smtClean="0"/>
              <a:t>ㅇㅇ지역의</a:t>
            </a:r>
            <a:r>
              <a:rPr lang="ko-KR" altLang="en-US" sz="1400" b="1" dirty="0" smtClean="0"/>
              <a:t> 유명한 고기를 화로에</a:t>
            </a:r>
            <a:r>
              <a:rPr lang="en-US" altLang="ko-KR" sz="1400" b="1" dirty="0" smtClean="0"/>
              <a:t>..&gt;</a:t>
            </a:r>
            <a:br>
              <a:rPr lang="en-US" altLang="ko-KR" sz="1400" b="1" dirty="0" smtClean="0"/>
            </a:br>
            <a:r>
              <a:rPr lang="en-US" altLang="ko-KR" sz="1400" b="1" dirty="0" smtClean="0"/>
              <a:t>               (</a:t>
            </a:r>
            <a:r>
              <a:rPr lang="ko-KR" altLang="en-US" sz="1400" b="1" dirty="0" smtClean="0"/>
              <a:t>저녁</a:t>
            </a:r>
            <a:r>
              <a:rPr lang="en-US" altLang="ko-KR" sz="1400" b="1" dirty="0" smtClean="0"/>
              <a:t>) : </a:t>
            </a:r>
            <a:r>
              <a:rPr lang="ko-KR" altLang="en-US" sz="1400" b="1" dirty="0" err="1" smtClean="0"/>
              <a:t>ㅇㅇㅇ</a:t>
            </a:r>
            <a:r>
              <a:rPr lang="ko-KR" altLang="en-US" sz="1400" b="1" dirty="0" smtClean="0"/>
              <a:t> </a:t>
            </a:r>
            <a:r>
              <a:rPr lang="en-US" altLang="ko-KR" sz="1400" b="1" dirty="0" smtClean="0"/>
              <a:t>&lt;</a:t>
            </a:r>
            <a:r>
              <a:rPr lang="ko-KR" altLang="en-US" sz="1400" b="1" dirty="0" smtClean="0"/>
              <a:t>지역 소주와 각종 메뉴를 곁들인</a:t>
            </a:r>
            <a:r>
              <a:rPr lang="en-US" altLang="ko-KR" sz="1400" b="1" dirty="0" smtClean="0"/>
              <a:t>…&gt;</a:t>
            </a:r>
            <a:br>
              <a:rPr lang="en-US" altLang="ko-KR" sz="1400" b="1" dirty="0" smtClean="0"/>
            </a:br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전문해설사를 활용하거나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인솔자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가이드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를 활용한 현지에 대한 구체적인 설명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표현 등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교육적 요소가 있는 경우 작성</a:t>
            </a:r>
            <a:endParaRPr lang="en-US" altLang="ko-KR" sz="1600" dirty="0" smtClean="0"/>
          </a:p>
          <a:p>
            <a:endParaRPr lang="en-US" altLang="ko-KR" sz="1600" dirty="0" smtClean="0"/>
          </a:p>
          <a:p>
            <a:r>
              <a:rPr lang="en-US" altLang="ko-KR" sz="1600" dirty="0"/>
              <a:t>- </a:t>
            </a:r>
            <a:r>
              <a:rPr lang="ko-KR" altLang="en-US" sz="1600" dirty="0" smtClean="0"/>
              <a:t>지역축제</a:t>
            </a:r>
            <a:r>
              <a:rPr lang="en-US" altLang="ko-KR" sz="1600" dirty="0"/>
              <a:t>, </a:t>
            </a:r>
            <a:r>
              <a:rPr lang="ko-KR" altLang="en-US" sz="1600" dirty="0" smtClean="0"/>
              <a:t>문화예술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공연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연극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전통예술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등을 활용하였는지 작성</a:t>
            </a:r>
            <a:endParaRPr lang="en-US" altLang="ko-KR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09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23338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520766"/>
            <a:ext cx="8352928" cy="27084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환경보호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친환경 업체나 수단 이용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도보 활용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취식 처리 등</a:t>
            </a:r>
            <a:endParaRPr lang="en-US" altLang="ko-KR" sz="1600" dirty="0" smtClean="0"/>
          </a:p>
          <a:p>
            <a:pPr marL="285750" indent="-285750">
              <a:buFontTx/>
              <a:buChar char="-"/>
            </a:pPr>
            <a:endParaRPr lang="en-US" altLang="ko-KR" sz="14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자연 및 문화재 보호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동식물 보호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문화재 훼손 </a:t>
            </a:r>
            <a:r>
              <a:rPr lang="ko-KR" altLang="en-US" sz="1600" dirty="0" smtClean="0"/>
              <a:t>방지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쓰레기 처리 등</a:t>
            </a:r>
            <a:endParaRPr lang="en-US" altLang="ko-KR" sz="1600" dirty="0"/>
          </a:p>
          <a:p>
            <a:pPr marL="285750" indent="-285750">
              <a:buFontTx/>
              <a:buChar char="-"/>
            </a:pPr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공생연관성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현지물품 생산 또는 구매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현지 기업 또는 개인 도움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사회 환원 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유명관광지나 큰 도시보다는 농촌이나 현지 숨겨진 관광자원을 활용하고 현지의 영농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소규모업체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</a:t>
            </a:r>
            <a:r>
              <a:rPr lang="ko-KR" altLang="en-US" sz="1400" b="1" dirty="0" smtClean="0"/>
              <a:t> 등을 활용하는 상품 평가↑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3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067818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765246"/>
            <a:ext cx="8352928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판매관리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담당부서 또는 담당자 지정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판매실적의 관리 및 보고 방안을 작성</a:t>
            </a:r>
            <a:endParaRPr lang="en-US" altLang="ko-KR" sz="1400" dirty="0" smtClean="0"/>
          </a:p>
          <a:p>
            <a:pPr marL="285750" indent="-285750">
              <a:buFontTx/>
              <a:buChar char="-"/>
            </a:pPr>
            <a:endParaRPr lang="en-US" altLang="ko-KR" sz="14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광고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홍보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계획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선정되었을 경우를 가정하여 해당 여행상품의 광고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홍보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계획을 작성</a:t>
            </a:r>
            <a:endParaRPr lang="en-US" altLang="ko-KR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28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3131840" y="756540"/>
            <a:ext cx="2088232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금액 기재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64236" y="756540"/>
            <a:ext cx="2056236" cy="369332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금액 기재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1641404"/>
            <a:ext cx="576064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31840" y="2217533"/>
            <a:ext cx="5760640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31840" y="2793467"/>
            <a:ext cx="576064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31840" y="3369596"/>
            <a:ext cx="5760640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31840" y="3954952"/>
            <a:ext cx="576064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ko-KR" altLang="en-US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17720" y="4798636"/>
            <a:ext cx="6874760" cy="175432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o-KR" altLang="en-US" b="1" spc="-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 작성</a:t>
            </a:r>
            <a:endParaRPr lang="en-US" altLang="ko-KR" b="1" spc="-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altLang="ko-KR" b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974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028329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725757"/>
            <a:ext cx="8352928" cy="24314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본 슬라이드는 안전성 평가가 아닌 </a:t>
            </a:r>
            <a:r>
              <a:rPr lang="ko-KR" altLang="en-US" sz="1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상품내용 구성</a:t>
            </a:r>
            <a:r>
              <a:rPr lang="ko-KR" altLang="en-US" sz="1600" dirty="0" smtClean="0"/>
              <a:t>에 대한 평가임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소비자에게 제공되는 </a:t>
            </a:r>
            <a:r>
              <a:rPr lang="ko-KR" altLang="en-US" sz="1600" dirty="0" err="1" smtClean="0"/>
              <a:t>취소료</a:t>
            </a:r>
            <a:r>
              <a:rPr lang="ko-KR" altLang="en-US" sz="1600" dirty="0" smtClean="0"/>
              <a:t> 규정을 그대로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글자크기와 두께를 그대로 작성하되</a:t>
            </a:r>
            <a:r>
              <a:rPr lang="en-US" altLang="ko-KR" sz="1400" b="1" dirty="0"/>
              <a:t> </a:t>
            </a:r>
            <a:r>
              <a:rPr lang="ko-KR" altLang="en-US" sz="1400" b="1" dirty="0" smtClean="0"/>
              <a:t>페이지가 부족한 경우 줄이는 비율을 맞춰 작성하고</a:t>
            </a:r>
            <a:r>
              <a:rPr lang="en-US" altLang="ko-KR" sz="1400" b="1" dirty="0" smtClean="0"/>
              <a:t>,</a:t>
            </a:r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색상도 소비자에게 제공되는 내용 그대로 작성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국내여행표준약관에 준한 소비자분쟁해결기준을 적용하는 경우에는 </a:t>
            </a:r>
            <a:r>
              <a:rPr lang="en-US" altLang="ko-KR" sz="1400" b="1" dirty="0" smtClean="0"/>
              <a:t>‘</a:t>
            </a:r>
            <a:r>
              <a:rPr lang="ko-KR" altLang="en-US" sz="1400" b="1" u="sng" dirty="0" smtClean="0">
                <a:solidFill>
                  <a:srgbClr val="0000FF"/>
                </a:solidFill>
              </a:rPr>
              <a:t>국내여행표준약관에 따른</a:t>
            </a:r>
            <a:endParaRPr lang="en-US" altLang="ko-KR" sz="1400" b="1" u="sng" dirty="0" smtClean="0">
              <a:solidFill>
                <a:srgbClr val="0000FF"/>
              </a:solidFill>
            </a:endParaRPr>
          </a:p>
          <a:p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u="sng" dirty="0" err="1" smtClean="0">
                <a:solidFill>
                  <a:srgbClr val="0000FF"/>
                </a:solidFill>
              </a:rPr>
              <a:t>취소료</a:t>
            </a:r>
            <a:r>
              <a:rPr lang="ko-KR" altLang="en-US" sz="1400" b="1" u="sng" dirty="0" smtClean="0">
                <a:solidFill>
                  <a:srgbClr val="0000FF"/>
                </a:solidFill>
              </a:rPr>
              <a:t> 규정 적용</a:t>
            </a:r>
            <a:r>
              <a:rPr lang="en-US" altLang="ko-KR" sz="1400" b="1" dirty="0" smtClean="0"/>
              <a:t>’</a:t>
            </a:r>
            <a:r>
              <a:rPr lang="ko-KR" altLang="en-US" sz="1400" b="1" dirty="0" smtClean="0"/>
              <a:t>으로 표기하고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제공되고 있는 규정을 작성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특약을 적용하는 경우 </a:t>
            </a:r>
            <a:r>
              <a:rPr lang="en-US" altLang="ko-KR" sz="1400" b="1" dirty="0" smtClean="0"/>
              <a:t>‘</a:t>
            </a:r>
            <a:r>
              <a:rPr lang="ko-KR" altLang="en-US" sz="1400" b="1" u="sng" dirty="0" smtClean="0">
                <a:solidFill>
                  <a:srgbClr val="0000FF"/>
                </a:solidFill>
              </a:rPr>
              <a:t>특약에 따른 </a:t>
            </a:r>
            <a:r>
              <a:rPr lang="ko-KR" altLang="en-US" sz="1400" b="1" u="sng" dirty="0" err="1" smtClean="0">
                <a:solidFill>
                  <a:srgbClr val="0000FF"/>
                </a:solidFill>
              </a:rPr>
              <a:t>취소료</a:t>
            </a:r>
            <a:r>
              <a:rPr lang="ko-KR" altLang="en-US" sz="1400" b="1" u="sng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u="sng" dirty="0">
                <a:solidFill>
                  <a:srgbClr val="0000FF"/>
                </a:solidFill>
              </a:rPr>
              <a:t>규정 적용</a:t>
            </a:r>
            <a:r>
              <a:rPr lang="en-US" altLang="ko-KR" sz="1400" b="1" dirty="0"/>
              <a:t>’</a:t>
            </a:r>
            <a:r>
              <a:rPr lang="ko-KR" altLang="en-US" sz="1400" b="1" dirty="0"/>
              <a:t>으로 표기하고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제공되고 있는 규정을 작성</a:t>
            </a:r>
            <a:endParaRPr lang="en-US" altLang="ko-KR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80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0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6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17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2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18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19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20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2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2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9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5359</TotalTime>
  <Words>1609</Words>
  <Application>Microsoft Office PowerPoint</Application>
  <PresentationFormat>화면 슬라이드 쇼(4:3)</PresentationFormat>
  <Paragraphs>256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25</vt:i4>
      </vt:variant>
      <vt:variant>
        <vt:lpstr>슬라이드 제목</vt:lpstr>
      </vt:variant>
      <vt:variant>
        <vt:i4>18</vt:i4>
      </vt:variant>
    </vt:vector>
  </HeadingPairs>
  <TitlesOfParts>
    <vt:vector size="45" baseType="lpstr">
      <vt:lpstr>맑은 고딕</vt:lpstr>
      <vt:lpstr>Arial</vt:lpstr>
      <vt:lpstr>25_Office 테마</vt:lpstr>
      <vt:lpstr>3_Office 테마</vt:lpstr>
      <vt:lpstr>4_Office 테마</vt:lpstr>
      <vt:lpstr>5_Office 테마</vt:lpstr>
      <vt:lpstr>6_Office 테마</vt:lpstr>
      <vt:lpstr>7_Office 테마</vt:lpstr>
      <vt:lpstr>8_Office 테마</vt:lpstr>
      <vt:lpstr>24_Office 테마</vt:lpstr>
      <vt:lpstr>9_Office 테마</vt:lpstr>
      <vt:lpstr>10_Office 테마</vt:lpstr>
      <vt:lpstr>11_Office 테마</vt:lpstr>
      <vt:lpstr>12_Office 테마</vt:lpstr>
      <vt:lpstr>13_Office 테마</vt:lpstr>
      <vt:lpstr>14_Office 테마</vt:lpstr>
      <vt:lpstr>15_Office 테마</vt:lpstr>
      <vt:lpstr>16_Office 테마</vt:lpstr>
      <vt:lpstr>17_Office 테마</vt:lpstr>
      <vt:lpstr>21_Office 테마</vt:lpstr>
      <vt:lpstr>18_Office 테마</vt:lpstr>
      <vt:lpstr>19_Office 테마</vt:lpstr>
      <vt:lpstr>20_Office 테마</vt:lpstr>
      <vt:lpstr>1_Office 테마</vt:lpstr>
      <vt:lpstr>22_Office 테마</vt:lpstr>
      <vt:lpstr>2_Office 테마</vt:lpstr>
      <vt:lpstr>23_Office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SAMSUNG</dc:creator>
  <cp:lastModifiedBy>D@NN</cp:lastModifiedBy>
  <cp:revision>222</cp:revision>
  <cp:lastPrinted>2024-03-28T01:41:18Z</cp:lastPrinted>
  <dcterms:created xsi:type="dcterms:W3CDTF">2021-10-05T00:57:59Z</dcterms:created>
  <dcterms:modified xsi:type="dcterms:W3CDTF">2024-04-05T08:36:08Z</dcterms:modified>
</cp:coreProperties>
</file>